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6" r:id="rId2"/>
    <p:sldId id="386" r:id="rId3"/>
    <p:sldId id="387" r:id="rId4"/>
    <p:sldId id="388" r:id="rId5"/>
    <p:sldId id="389" r:id="rId6"/>
    <p:sldId id="390" r:id="rId7"/>
    <p:sldId id="391" r:id="rId8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C676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06" autoAdjust="0"/>
    <p:restoredTop sz="94675" autoAdjust="0"/>
  </p:normalViewPr>
  <p:slideViewPr>
    <p:cSldViewPr>
      <p:cViewPr varScale="1">
        <p:scale>
          <a:sx n="119" d="100"/>
          <a:sy n="119" d="100"/>
        </p:scale>
        <p:origin x="3485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96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-14429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76363" cy="511731"/>
          </a:xfrm>
          <a:prstGeom prst="rect">
            <a:avLst/>
          </a:prstGeom>
        </p:spPr>
        <p:txBody>
          <a:bodyPr vert="horz" lIns="99026" tIns="49512" rIns="99026" bIns="49512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297" y="1"/>
            <a:ext cx="3076363" cy="511731"/>
          </a:xfrm>
          <a:prstGeom prst="rect">
            <a:avLst/>
          </a:prstGeom>
        </p:spPr>
        <p:txBody>
          <a:bodyPr vert="horz" lIns="99026" tIns="49512" rIns="99026" bIns="49512" rtlCol="0"/>
          <a:lstStyle>
            <a:lvl1pPr algn="r">
              <a:defRPr sz="1300"/>
            </a:lvl1pPr>
          </a:lstStyle>
          <a:p>
            <a:fld id="{B67C56C9-6391-4E44-8E28-74D0BD0DF9B6}" type="datetimeFigureOut">
              <a:rPr lang="de-DE" smtClean="0"/>
              <a:t>01.06.2021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3" y="9721109"/>
            <a:ext cx="3076363" cy="511731"/>
          </a:xfrm>
          <a:prstGeom prst="rect">
            <a:avLst/>
          </a:prstGeom>
        </p:spPr>
        <p:txBody>
          <a:bodyPr vert="horz" lIns="99026" tIns="49512" rIns="99026" bIns="49512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297" y="9721109"/>
            <a:ext cx="3076363" cy="511731"/>
          </a:xfrm>
          <a:prstGeom prst="rect">
            <a:avLst/>
          </a:prstGeom>
        </p:spPr>
        <p:txBody>
          <a:bodyPr vert="horz" lIns="99026" tIns="49512" rIns="99026" bIns="49512" rtlCol="0" anchor="b"/>
          <a:lstStyle>
            <a:lvl1pPr algn="r">
              <a:defRPr sz="1300"/>
            </a:lvl1pPr>
          </a:lstStyle>
          <a:p>
            <a:fld id="{E70D489A-F615-405B-BCAB-6EF5158E9D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816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76363" cy="511731"/>
          </a:xfrm>
          <a:prstGeom prst="rect">
            <a:avLst/>
          </a:prstGeom>
        </p:spPr>
        <p:txBody>
          <a:bodyPr vert="horz" lIns="99026" tIns="49512" rIns="99026" bIns="49512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7" y="1"/>
            <a:ext cx="3076363" cy="511731"/>
          </a:xfrm>
          <a:prstGeom prst="rect">
            <a:avLst/>
          </a:prstGeom>
        </p:spPr>
        <p:txBody>
          <a:bodyPr vert="horz" lIns="99026" tIns="49512" rIns="99026" bIns="49512" rtlCol="0"/>
          <a:lstStyle>
            <a:lvl1pPr algn="r">
              <a:defRPr sz="1300"/>
            </a:lvl1pPr>
          </a:lstStyle>
          <a:p>
            <a:fld id="{7A569C20-F13C-4131-8804-98155DA8F830}" type="datetimeFigureOut">
              <a:rPr lang="de-DE" smtClean="0"/>
              <a:pPr/>
              <a:t>01.06.2021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9938"/>
            <a:ext cx="5114925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26" tIns="49512" rIns="99026" bIns="49512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4"/>
            <a:ext cx="5679440" cy="4605576"/>
          </a:xfrm>
          <a:prstGeom prst="rect">
            <a:avLst/>
          </a:prstGeom>
        </p:spPr>
        <p:txBody>
          <a:bodyPr vert="horz" lIns="99026" tIns="49512" rIns="99026" bIns="4951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721109"/>
            <a:ext cx="3076363" cy="511731"/>
          </a:xfrm>
          <a:prstGeom prst="rect">
            <a:avLst/>
          </a:prstGeom>
        </p:spPr>
        <p:txBody>
          <a:bodyPr vert="horz" lIns="99026" tIns="49512" rIns="99026" bIns="49512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7" y="9721109"/>
            <a:ext cx="3076363" cy="511731"/>
          </a:xfrm>
          <a:prstGeom prst="rect">
            <a:avLst/>
          </a:prstGeom>
        </p:spPr>
        <p:txBody>
          <a:bodyPr vert="horz" lIns="99026" tIns="49512" rIns="99026" bIns="49512" rtlCol="0" anchor="b"/>
          <a:lstStyle>
            <a:lvl1pPr algn="r">
              <a:defRPr sz="1300"/>
            </a:lvl1pPr>
          </a:lstStyle>
          <a:p>
            <a:fld id="{B7CB3E6C-F0DF-4D5A-99D3-1AD60CD8481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1957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B3E6C-F0DF-4D5A-99D3-1AD60CD8481A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868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BB5C7-D778-48E8-A460-A0BC498A027F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2787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BB5C7-D778-48E8-A460-A0BC498A027F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4179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BB5C7-D778-48E8-A460-A0BC498A027F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6905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BB5C7-D778-48E8-A460-A0BC498A027F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4961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BB5C7-D778-48E8-A460-A0BC498A027F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1129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BB5C7-D778-48E8-A460-A0BC498A027F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2475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F3992-E568-40DC-9D6A-335A37B8E84D}" type="datetime1">
              <a:rPr lang="de-DE" smtClean="0"/>
              <a:t>01.06.2021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2A39F-551D-4A34-9FB1-903C1B51554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4706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251D-F273-4634-97A0-5C2C9701AC84}" type="datetime1">
              <a:rPr lang="de-DE" smtClean="0"/>
              <a:t>01.06.2021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2A39F-551D-4A34-9FB1-903C1B51554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4211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06FE4-02FE-4EDC-B7B4-8DE2931406AD}" type="datetime1">
              <a:rPr lang="de-DE" smtClean="0"/>
              <a:t>01.06.2021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2A39F-551D-4A34-9FB1-903C1B51554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553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551C2-1E86-460E-9DD6-A7324B780AC9}" type="datetime1">
              <a:rPr lang="de-DE" smtClean="0"/>
              <a:t>01.06.2021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2A39F-551D-4A34-9FB1-903C1B51554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6798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5407-96AC-4BB9-B5F4-49CC8909826D}" type="datetime1">
              <a:rPr lang="de-DE" smtClean="0"/>
              <a:t>01.06.2021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2A39F-551D-4A34-9FB1-903C1B51554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5785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40B82-5438-4BAC-BD98-787752C31815}" type="datetime1">
              <a:rPr lang="de-DE" smtClean="0"/>
              <a:t>01.06.2021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2A39F-551D-4A34-9FB1-903C1B51554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0210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9F37-2BEB-4509-9EA0-BB25F30598CC}" type="datetime1">
              <a:rPr lang="de-DE" smtClean="0"/>
              <a:t>01.06.2021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2A39F-551D-4A34-9FB1-903C1B51554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1863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F339-6573-4552-8244-C17F3EDF013B}" type="datetime1">
              <a:rPr lang="de-DE" smtClean="0"/>
              <a:t>01.06.2021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2A39F-551D-4A34-9FB1-903C1B51554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2028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C8B53-7A44-4E87-94AD-3A5F40C6B730}" type="datetime1">
              <a:rPr lang="de-DE" smtClean="0"/>
              <a:t>01.06.2021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2A39F-551D-4A34-9FB1-903C1B51554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752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50E16-48BC-46B9-BC86-903AC2082265}" type="datetime1">
              <a:rPr lang="de-DE" smtClean="0"/>
              <a:t>01.06.2021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2A39F-551D-4A34-9FB1-903C1B51554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1236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19FC-95B4-4B30-AB7E-01F78822303A}" type="datetime1">
              <a:rPr lang="de-DE" smtClean="0"/>
              <a:t>01.06.2021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2A39F-551D-4A34-9FB1-903C1B51554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6807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88710-07D8-42DF-A612-BC5C41B04DF1}" type="datetime1">
              <a:rPr lang="de-DE" smtClean="0"/>
              <a:t>01.06.2021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2A39F-551D-4A34-9FB1-903C1B51554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460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sfb1211.uni-koeln.de/index.php/news/14-news/latest/74-barbara-blanco-arrue-joins-the-crc" TargetMode="External"/><Relationship Id="rId3" Type="http://schemas.openxmlformats.org/officeDocument/2006/relationships/hyperlink" Target="https://geomet.uni-koeln.de/en/institute/staff/stephan-schlegel" TargetMode="External"/><Relationship Id="rId7" Type="http://schemas.openxmlformats.org/officeDocument/2006/relationships/hyperlink" Target="https://www.sfb806.uni-koeln.de/index.php/profile/bahrua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geographie.uni-koeln.de/luft-sarah-ma" TargetMode="External"/><Relationship Id="rId5" Type="http://schemas.openxmlformats.org/officeDocument/2006/relationships/hyperlink" Target="https://geographie.uni-koeln.de/forschung/arbeitsgruppen/stadt-und-sozialgeographie/mitarbeitende/rabe-sarah-msc" TargetMode="External"/><Relationship Id="rId4" Type="http://schemas.openxmlformats.org/officeDocument/2006/relationships/hyperlink" Target="https://geologie.uni-koeln.de/en/arbeitsgruppen/organische-geochemie-radiokohlenstoffdatierung/team/sara-anthony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eosciences.uni-koeln.de/gsgs/doctoral-candidate-representation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s://wiki.uni-koeln.de/!gsg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8716" y="620688"/>
            <a:ext cx="7484368" cy="1470025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#2: The representation of doctoral candidates of …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51992" y="4437112"/>
            <a:ext cx="3736032" cy="1201688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Please watch in presentation mode</a:t>
            </a:r>
          </a:p>
        </p:txBody>
      </p:sp>
      <p:grpSp>
        <p:nvGrpSpPr>
          <p:cNvPr id="19" name="Group 29"/>
          <p:cNvGrpSpPr>
            <a:grpSpLocks/>
          </p:cNvGrpSpPr>
          <p:nvPr/>
        </p:nvGrpSpPr>
        <p:grpSpPr bwMode="auto">
          <a:xfrm>
            <a:off x="14288" y="6019800"/>
            <a:ext cx="8215312" cy="762000"/>
            <a:chOff x="9" y="3792"/>
            <a:chExt cx="5175" cy="480"/>
          </a:xfrm>
        </p:grpSpPr>
        <p:pic>
          <p:nvPicPr>
            <p:cNvPr id="20" name="Picture 9" descr="D:\Sonstige_Daten\Grafik\ppt_UzK_Logo-blau-kleine-Datei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3888"/>
              <a:ext cx="384" cy="3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1" name="Group 28"/>
            <p:cNvGrpSpPr>
              <a:grpSpLocks/>
            </p:cNvGrpSpPr>
            <p:nvPr/>
          </p:nvGrpSpPr>
          <p:grpSpPr bwMode="auto">
            <a:xfrm>
              <a:off x="9" y="3792"/>
              <a:ext cx="5147" cy="0"/>
              <a:chOff x="9" y="3792"/>
              <a:chExt cx="5147" cy="0"/>
            </a:xfrm>
          </p:grpSpPr>
          <p:sp>
            <p:nvSpPr>
              <p:cNvPr id="22" name="Line 11"/>
              <p:cNvSpPr>
                <a:spLocks noChangeShapeType="1"/>
              </p:cNvSpPr>
              <p:nvPr/>
            </p:nvSpPr>
            <p:spPr bwMode="auto">
              <a:xfrm>
                <a:off x="9" y="3792"/>
                <a:ext cx="748" cy="0"/>
              </a:xfrm>
              <a:prstGeom prst="line">
                <a:avLst/>
              </a:prstGeom>
              <a:noFill/>
              <a:ln w="69850">
                <a:solidFill>
                  <a:srgbClr val="83AF2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" name="Line 12"/>
              <p:cNvSpPr>
                <a:spLocks noChangeShapeType="1"/>
              </p:cNvSpPr>
              <p:nvPr/>
            </p:nvSpPr>
            <p:spPr bwMode="auto">
              <a:xfrm>
                <a:off x="752" y="3792"/>
                <a:ext cx="748" cy="0"/>
              </a:xfrm>
              <a:prstGeom prst="line">
                <a:avLst/>
              </a:prstGeom>
              <a:noFill/>
              <a:ln w="69850">
                <a:solidFill>
                  <a:srgbClr val="7D321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" name="Line 13"/>
              <p:cNvSpPr>
                <a:spLocks noChangeShapeType="1"/>
              </p:cNvSpPr>
              <p:nvPr/>
            </p:nvSpPr>
            <p:spPr bwMode="auto">
              <a:xfrm>
                <a:off x="1480" y="3792"/>
                <a:ext cx="748" cy="0"/>
              </a:xfrm>
              <a:prstGeom prst="line">
                <a:avLst/>
              </a:prstGeom>
              <a:noFill/>
              <a:ln w="69850">
                <a:solidFill>
                  <a:srgbClr val="AF111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" name="Line 14"/>
              <p:cNvSpPr>
                <a:spLocks noChangeShapeType="1"/>
              </p:cNvSpPr>
              <p:nvPr/>
            </p:nvSpPr>
            <p:spPr bwMode="auto">
              <a:xfrm>
                <a:off x="2216" y="3792"/>
                <a:ext cx="748" cy="0"/>
              </a:xfrm>
              <a:prstGeom prst="line">
                <a:avLst/>
              </a:prstGeom>
              <a:noFill/>
              <a:ln w="69850">
                <a:solidFill>
                  <a:srgbClr val="590F68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" name="Line 15"/>
              <p:cNvSpPr>
                <a:spLocks noChangeShapeType="1"/>
              </p:cNvSpPr>
              <p:nvPr/>
            </p:nvSpPr>
            <p:spPr bwMode="auto">
              <a:xfrm>
                <a:off x="2936" y="3792"/>
                <a:ext cx="748" cy="0"/>
              </a:xfrm>
              <a:prstGeom prst="line">
                <a:avLst/>
              </a:prstGeom>
              <a:noFill/>
              <a:ln w="69850">
                <a:solidFill>
                  <a:srgbClr val="0082C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" name="Line 16"/>
              <p:cNvSpPr>
                <a:spLocks noChangeShapeType="1"/>
              </p:cNvSpPr>
              <p:nvPr/>
            </p:nvSpPr>
            <p:spPr bwMode="auto">
              <a:xfrm>
                <a:off x="3664" y="3792"/>
                <a:ext cx="748" cy="0"/>
              </a:xfrm>
              <a:prstGeom prst="line">
                <a:avLst/>
              </a:prstGeom>
              <a:noFill/>
              <a:ln w="69850">
                <a:solidFill>
                  <a:srgbClr val="DBA61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" name="Line 17"/>
              <p:cNvSpPr>
                <a:spLocks noChangeShapeType="1"/>
              </p:cNvSpPr>
              <p:nvPr/>
            </p:nvSpPr>
            <p:spPr bwMode="auto">
              <a:xfrm>
                <a:off x="4408" y="3792"/>
                <a:ext cx="748" cy="0"/>
              </a:xfrm>
              <a:prstGeom prst="line">
                <a:avLst/>
              </a:prstGeom>
              <a:noFill/>
              <a:ln w="69850">
                <a:solidFill>
                  <a:srgbClr val="91C4E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2A39F-551D-4A34-9FB1-903C1B515546}" type="slidenum">
              <a:rPr lang="de-DE" smtClean="0"/>
              <a:pPr/>
              <a:t>1</a:t>
            </a:fld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808" y="2348880"/>
            <a:ext cx="4667629" cy="1593709"/>
          </a:xfrm>
          <a:prstGeom prst="rect">
            <a:avLst/>
          </a:prstGeom>
        </p:spPr>
      </p:pic>
      <p:sp>
        <p:nvSpPr>
          <p:cNvPr id="18" name="Sprechblase: rechteckig mit abgerundeten Ecken 17">
            <a:extLst>
              <a:ext uri="{FF2B5EF4-FFF2-40B4-BE49-F238E27FC236}">
                <a16:creationId xmlns:a16="http://schemas.microsoft.com/office/drawing/2014/main" id="{CED9F41C-9FE8-4858-B355-D63F908136A8}"/>
              </a:ext>
            </a:extLst>
          </p:cNvPr>
          <p:cNvSpPr/>
          <p:nvPr/>
        </p:nvSpPr>
        <p:spPr>
          <a:xfrm rot="227045">
            <a:off x="3811930" y="4054935"/>
            <a:ext cx="2178185" cy="1042232"/>
          </a:xfrm>
          <a:prstGeom prst="wedgeRoundRectCallou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GB" sz="1600" i="1" dirty="0"/>
              <a:t>Grey balloons provide comments to specific items</a:t>
            </a:r>
          </a:p>
        </p:txBody>
      </p:sp>
      <p:sp>
        <p:nvSpPr>
          <p:cNvPr id="29" name="Sprechblase: rechteckig mit abgerundeten Ecken 28">
            <a:extLst>
              <a:ext uri="{FF2B5EF4-FFF2-40B4-BE49-F238E27FC236}">
                <a16:creationId xmlns:a16="http://schemas.microsoft.com/office/drawing/2014/main" id="{0E3AAC22-A004-4FD1-B8BD-A18B6C336A09}"/>
              </a:ext>
            </a:extLst>
          </p:cNvPr>
          <p:cNvSpPr/>
          <p:nvPr/>
        </p:nvSpPr>
        <p:spPr>
          <a:xfrm rot="20827266">
            <a:off x="5509488" y="4728289"/>
            <a:ext cx="2489216" cy="1042232"/>
          </a:xfrm>
          <a:prstGeom prst="wedgeRoundRectCallou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GB" sz="1600" i="1" dirty="0"/>
              <a:t>If the presentation goes too slow/fast, you can jump forward/ back using the arrow keys</a:t>
            </a:r>
          </a:p>
        </p:txBody>
      </p:sp>
    </p:spTree>
    <p:extLst>
      <p:ext uri="{BB962C8B-B14F-4D97-AF65-F5344CB8AC3E}">
        <p14:creationId xmlns:p14="http://schemas.microsoft.com/office/powerpoint/2010/main" val="3274982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18"/>
    </mc:Choice>
    <mc:Fallback xmlns="">
      <p:transition spd="slow" advTm="381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Abgerundetes Rechteck 96"/>
          <p:cNvSpPr/>
          <p:nvPr/>
        </p:nvSpPr>
        <p:spPr>
          <a:xfrm>
            <a:off x="370136" y="224645"/>
            <a:ext cx="8403728" cy="640870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tabLst>
                <a:tab pos="2962275" algn="l"/>
                <a:tab pos="5738813" algn="r"/>
              </a:tabLst>
            </a:pPr>
            <a:r>
              <a:rPr lang="en-GB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University of Cologne</a:t>
            </a:r>
            <a:r>
              <a:rPr lang="en-GB" sz="2000" b="1" dirty="0"/>
              <a:t>     </a:t>
            </a:r>
          </a:p>
          <a:p>
            <a:pPr>
              <a:tabLst>
                <a:tab pos="2962275" algn="l"/>
                <a:tab pos="5738813" algn="r"/>
              </a:tabLst>
            </a:pPr>
            <a:r>
              <a:rPr lang="en-GB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Department of Geosciences</a:t>
            </a:r>
          </a:p>
          <a:p>
            <a:pPr>
              <a:tabLst>
                <a:tab pos="2962275" algn="l"/>
                <a:tab pos="5738813" algn="r"/>
              </a:tabLst>
            </a:pPr>
            <a:r>
              <a:rPr lang="en-GB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</a:t>
            </a: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0" name="Abgerundetes Rechteck 199"/>
          <p:cNvSpPr/>
          <p:nvPr/>
        </p:nvSpPr>
        <p:spPr>
          <a:xfrm>
            <a:off x="531718" y="1683755"/>
            <a:ext cx="8098130" cy="4805583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tabLst>
                <a:tab pos="2962275" algn="l"/>
                <a:tab pos="5738813" algn="r"/>
              </a:tabLst>
            </a:pPr>
            <a:endParaRPr lang="en-GB" sz="1400" b="1" dirty="0"/>
          </a:p>
          <a:p>
            <a:pPr algn="r">
              <a:tabLst>
                <a:tab pos="2962275" algn="l"/>
                <a:tab pos="5738813" algn="r"/>
              </a:tabLst>
            </a:pPr>
            <a:endParaRPr lang="en-GB" b="1" dirty="0"/>
          </a:p>
          <a:p>
            <a:pPr algn="r">
              <a:tabLst>
                <a:tab pos="2962275" algn="l"/>
                <a:tab pos="5738813" algn="r"/>
              </a:tabLst>
            </a:pPr>
            <a:endParaRPr lang="en-GB" b="1" dirty="0"/>
          </a:p>
          <a:p>
            <a:pPr algn="r">
              <a:tabLst>
                <a:tab pos="2962275" algn="l"/>
                <a:tab pos="5738813" algn="r"/>
              </a:tabLst>
            </a:pPr>
            <a:endParaRPr lang="en-GB" b="1" dirty="0"/>
          </a:p>
        </p:txBody>
      </p:sp>
      <p:sp>
        <p:nvSpPr>
          <p:cNvPr id="9" name="Rechteck 8"/>
          <p:cNvSpPr/>
          <p:nvPr/>
        </p:nvSpPr>
        <p:spPr>
          <a:xfrm>
            <a:off x="4294617" y="512674"/>
            <a:ext cx="1595077" cy="57928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/>
              <a:t>Geography</a:t>
            </a:r>
          </a:p>
        </p:txBody>
      </p:sp>
      <p:sp>
        <p:nvSpPr>
          <p:cNvPr id="194" name="Rechteck 193"/>
          <p:cNvSpPr/>
          <p:nvPr/>
        </p:nvSpPr>
        <p:spPr>
          <a:xfrm>
            <a:off x="5938759" y="296650"/>
            <a:ext cx="1871324" cy="57928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GB" sz="1400" b="1" dirty="0"/>
              <a:t>Geology &amp; Mineralogy, Crystallography</a:t>
            </a:r>
          </a:p>
        </p:txBody>
      </p:sp>
      <p:sp>
        <p:nvSpPr>
          <p:cNvPr id="195" name="Rechteck 194"/>
          <p:cNvSpPr/>
          <p:nvPr/>
        </p:nvSpPr>
        <p:spPr>
          <a:xfrm>
            <a:off x="6810778" y="933673"/>
            <a:ext cx="1595077" cy="702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400" b="1" dirty="0"/>
              <a:t>Geophysics, Meteorology</a:t>
            </a:r>
          </a:p>
        </p:txBody>
      </p:sp>
      <p:grpSp>
        <p:nvGrpSpPr>
          <p:cNvPr id="6" name="Gruppieren 7"/>
          <p:cNvGrpSpPr/>
          <p:nvPr/>
        </p:nvGrpSpPr>
        <p:grpSpPr>
          <a:xfrm>
            <a:off x="997000" y="1740864"/>
            <a:ext cx="4265461" cy="1098318"/>
            <a:chOff x="1208584" y="1704863"/>
            <a:chExt cx="4620916" cy="1098318"/>
          </a:xfrm>
        </p:grpSpPr>
        <p:sp>
          <p:nvSpPr>
            <p:cNvPr id="244" name="Abgerundetes Rechteck 243"/>
            <p:cNvSpPr/>
            <p:nvPr/>
          </p:nvSpPr>
          <p:spPr>
            <a:xfrm>
              <a:off x="1208584" y="1704863"/>
              <a:ext cx="4620916" cy="1098318"/>
            </a:xfrm>
            <a:prstGeom prst="roundRect">
              <a:avLst/>
            </a:prstGeom>
            <a:noFill/>
            <a:ln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r"/>
              <a:r>
                <a:rPr lang="en-GB" sz="1400" b="1" dirty="0"/>
                <a:t>supervising members (Prof/PD)</a:t>
              </a:r>
            </a:p>
          </p:txBody>
        </p:sp>
        <p:sp>
          <p:nvSpPr>
            <p:cNvPr id="208" name="Rechteck 207"/>
            <p:cNvSpPr>
              <a:spLocks noChangeAspect="1"/>
            </p:cNvSpPr>
            <p:nvPr/>
          </p:nvSpPr>
          <p:spPr>
            <a:xfrm>
              <a:off x="5176388" y="2249432"/>
              <a:ext cx="144332" cy="1443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9" name="Rechteck 208"/>
            <p:cNvSpPr>
              <a:spLocks noChangeAspect="1"/>
            </p:cNvSpPr>
            <p:nvPr/>
          </p:nvSpPr>
          <p:spPr>
            <a:xfrm>
              <a:off x="4450406" y="2249432"/>
              <a:ext cx="144332" cy="14432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0" name="Rechteck 209"/>
            <p:cNvSpPr>
              <a:spLocks noChangeAspect="1"/>
            </p:cNvSpPr>
            <p:nvPr/>
          </p:nvSpPr>
          <p:spPr>
            <a:xfrm>
              <a:off x="3724424" y="2249432"/>
              <a:ext cx="144332" cy="1443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1" name="Rechteck 210"/>
            <p:cNvSpPr>
              <a:spLocks noChangeAspect="1"/>
            </p:cNvSpPr>
            <p:nvPr/>
          </p:nvSpPr>
          <p:spPr>
            <a:xfrm>
              <a:off x="5266388" y="2393760"/>
              <a:ext cx="144332" cy="1443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2" name="Rechteck 211"/>
            <p:cNvSpPr>
              <a:spLocks noChangeAspect="1"/>
            </p:cNvSpPr>
            <p:nvPr/>
          </p:nvSpPr>
          <p:spPr>
            <a:xfrm>
              <a:off x="4540406" y="2393760"/>
              <a:ext cx="144332" cy="14432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3" name="Rechteck 212"/>
            <p:cNvSpPr>
              <a:spLocks noChangeAspect="1"/>
            </p:cNvSpPr>
            <p:nvPr/>
          </p:nvSpPr>
          <p:spPr>
            <a:xfrm>
              <a:off x="3814424" y="2393760"/>
              <a:ext cx="144332" cy="1443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4" name="Rechteck 213"/>
            <p:cNvSpPr>
              <a:spLocks noChangeAspect="1"/>
            </p:cNvSpPr>
            <p:nvPr/>
          </p:nvSpPr>
          <p:spPr>
            <a:xfrm>
              <a:off x="5398130" y="2321596"/>
              <a:ext cx="144332" cy="1443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5" name="Rechteck 214"/>
            <p:cNvSpPr>
              <a:spLocks noChangeAspect="1"/>
            </p:cNvSpPr>
            <p:nvPr/>
          </p:nvSpPr>
          <p:spPr>
            <a:xfrm>
              <a:off x="4672148" y="2321596"/>
              <a:ext cx="144332" cy="14432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6" name="Rechteck 215"/>
            <p:cNvSpPr>
              <a:spLocks noChangeAspect="1"/>
            </p:cNvSpPr>
            <p:nvPr/>
          </p:nvSpPr>
          <p:spPr>
            <a:xfrm>
              <a:off x="3946166" y="2321596"/>
              <a:ext cx="144332" cy="1443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7" name="Rechteck 216"/>
            <p:cNvSpPr>
              <a:spLocks noChangeAspect="1"/>
            </p:cNvSpPr>
            <p:nvPr/>
          </p:nvSpPr>
          <p:spPr>
            <a:xfrm>
              <a:off x="5547328" y="2450704"/>
              <a:ext cx="144332" cy="1443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8" name="Rechteck 217"/>
            <p:cNvSpPr>
              <a:spLocks noChangeAspect="1"/>
            </p:cNvSpPr>
            <p:nvPr/>
          </p:nvSpPr>
          <p:spPr>
            <a:xfrm>
              <a:off x="4821346" y="2450704"/>
              <a:ext cx="144332" cy="14432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9" name="Rechteck 218"/>
            <p:cNvSpPr>
              <a:spLocks noChangeAspect="1"/>
            </p:cNvSpPr>
            <p:nvPr/>
          </p:nvSpPr>
          <p:spPr>
            <a:xfrm>
              <a:off x="4095364" y="2450704"/>
              <a:ext cx="144332" cy="1443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0" name="Rechteck 219"/>
            <p:cNvSpPr>
              <a:spLocks noChangeAspect="1"/>
            </p:cNvSpPr>
            <p:nvPr/>
          </p:nvSpPr>
          <p:spPr>
            <a:xfrm>
              <a:off x="5354092" y="2507648"/>
              <a:ext cx="144332" cy="1443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1" name="Rechteck 220"/>
            <p:cNvSpPr>
              <a:spLocks noChangeAspect="1"/>
            </p:cNvSpPr>
            <p:nvPr/>
          </p:nvSpPr>
          <p:spPr>
            <a:xfrm>
              <a:off x="4628110" y="2507648"/>
              <a:ext cx="144332" cy="14432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2" name="Rechteck 221"/>
            <p:cNvSpPr>
              <a:spLocks noChangeAspect="1"/>
            </p:cNvSpPr>
            <p:nvPr/>
          </p:nvSpPr>
          <p:spPr>
            <a:xfrm>
              <a:off x="3902128" y="2507648"/>
              <a:ext cx="144332" cy="1443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3" name="Rechteck 222"/>
            <p:cNvSpPr>
              <a:spLocks noChangeAspect="1"/>
            </p:cNvSpPr>
            <p:nvPr/>
          </p:nvSpPr>
          <p:spPr>
            <a:xfrm>
              <a:off x="5160856" y="2564592"/>
              <a:ext cx="144332" cy="1443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4" name="Rechteck 223"/>
            <p:cNvSpPr>
              <a:spLocks noChangeAspect="1"/>
            </p:cNvSpPr>
            <p:nvPr/>
          </p:nvSpPr>
          <p:spPr>
            <a:xfrm>
              <a:off x="4434874" y="2564592"/>
              <a:ext cx="144332" cy="14432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5" name="Rechteck 224"/>
            <p:cNvSpPr>
              <a:spLocks noChangeAspect="1"/>
            </p:cNvSpPr>
            <p:nvPr/>
          </p:nvSpPr>
          <p:spPr>
            <a:xfrm>
              <a:off x="3708892" y="2564592"/>
              <a:ext cx="144332" cy="1443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6" name="Rechteck 225"/>
            <p:cNvSpPr>
              <a:spLocks noChangeAspect="1"/>
            </p:cNvSpPr>
            <p:nvPr/>
          </p:nvSpPr>
          <p:spPr>
            <a:xfrm>
              <a:off x="5118692" y="2418968"/>
              <a:ext cx="144332" cy="1443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7" name="Rechteck 226"/>
            <p:cNvSpPr>
              <a:spLocks noChangeAspect="1"/>
            </p:cNvSpPr>
            <p:nvPr/>
          </p:nvSpPr>
          <p:spPr>
            <a:xfrm>
              <a:off x="4392710" y="2418968"/>
              <a:ext cx="144332" cy="14432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8" name="Rechteck 227"/>
            <p:cNvSpPr>
              <a:spLocks noChangeAspect="1"/>
            </p:cNvSpPr>
            <p:nvPr/>
          </p:nvSpPr>
          <p:spPr>
            <a:xfrm>
              <a:off x="3666728" y="2418968"/>
              <a:ext cx="144332" cy="1443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9" name="Rechteck 228"/>
            <p:cNvSpPr>
              <a:spLocks noChangeAspect="1"/>
            </p:cNvSpPr>
            <p:nvPr/>
          </p:nvSpPr>
          <p:spPr>
            <a:xfrm>
              <a:off x="5076528" y="2273344"/>
              <a:ext cx="144332" cy="1443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0" name="Rechteck 229"/>
            <p:cNvSpPr>
              <a:spLocks noChangeAspect="1"/>
            </p:cNvSpPr>
            <p:nvPr/>
          </p:nvSpPr>
          <p:spPr>
            <a:xfrm>
              <a:off x="4350546" y="2273344"/>
              <a:ext cx="144332" cy="14432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1" name="Rechteck 230"/>
            <p:cNvSpPr>
              <a:spLocks noChangeAspect="1"/>
            </p:cNvSpPr>
            <p:nvPr/>
          </p:nvSpPr>
          <p:spPr>
            <a:xfrm>
              <a:off x="3624564" y="2273344"/>
              <a:ext cx="144332" cy="1443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2" name="Rechteck 231"/>
            <p:cNvSpPr>
              <a:spLocks noChangeAspect="1"/>
            </p:cNvSpPr>
            <p:nvPr/>
          </p:nvSpPr>
          <p:spPr>
            <a:xfrm>
              <a:off x="5326168" y="2196076"/>
              <a:ext cx="144332" cy="1443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3" name="Rechteck 232"/>
            <p:cNvSpPr>
              <a:spLocks noChangeAspect="1"/>
            </p:cNvSpPr>
            <p:nvPr/>
          </p:nvSpPr>
          <p:spPr>
            <a:xfrm>
              <a:off x="4600186" y="2196076"/>
              <a:ext cx="144332" cy="14432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4" name="Rechteck 233"/>
            <p:cNvSpPr>
              <a:spLocks noChangeAspect="1"/>
            </p:cNvSpPr>
            <p:nvPr/>
          </p:nvSpPr>
          <p:spPr>
            <a:xfrm>
              <a:off x="3874204" y="2196076"/>
              <a:ext cx="144332" cy="1443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5" name="Rechteck 234"/>
            <p:cNvSpPr>
              <a:spLocks noChangeAspect="1"/>
            </p:cNvSpPr>
            <p:nvPr/>
          </p:nvSpPr>
          <p:spPr>
            <a:xfrm>
              <a:off x="5413696" y="2118808"/>
              <a:ext cx="144332" cy="1443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6" name="Rechteck 235"/>
            <p:cNvSpPr>
              <a:spLocks noChangeAspect="1"/>
            </p:cNvSpPr>
            <p:nvPr/>
          </p:nvSpPr>
          <p:spPr>
            <a:xfrm>
              <a:off x="4687714" y="2118808"/>
              <a:ext cx="144332" cy="14432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7" name="Rechteck 236"/>
            <p:cNvSpPr>
              <a:spLocks noChangeAspect="1"/>
            </p:cNvSpPr>
            <p:nvPr/>
          </p:nvSpPr>
          <p:spPr>
            <a:xfrm>
              <a:off x="3961732" y="2118808"/>
              <a:ext cx="144332" cy="1443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8" name="Rechteck 237"/>
            <p:cNvSpPr>
              <a:spLocks noChangeAspect="1"/>
            </p:cNvSpPr>
            <p:nvPr/>
          </p:nvSpPr>
          <p:spPr>
            <a:xfrm>
              <a:off x="5140206" y="2105104"/>
              <a:ext cx="144332" cy="1443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9" name="Rechteck 238"/>
            <p:cNvSpPr>
              <a:spLocks noChangeAspect="1"/>
            </p:cNvSpPr>
            <p:nvPr/>
          </p:nvSpPr>
          <p:spPr>
            <a:xfrm>
              <a:off x="4414224" y="2105104"/>
              <a:ext cx="144332" cy="14432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0" name="Rechteck 239"/>
            <p:cNvSpPr>
              <a:spLocks noChangeAspect="1"/>
            </p:cNvSpPr>
            <p:nvPr/>
          </p:nvSpPr>
          <p:spPr>
            <a:xfrm>
              <a:off x="3688242" y="2105104"/>
              <a:ext cx="144332" cy="1443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1" name="Rechteck 240"/>
            <p:cNvSpPr>
              <a:spLocks noChangeAspect="1"/>
            </p:cNvSpPr>
            <p:nvPr/>
          </p:nvSpPr>
          <p:spPr>
            <a:xfrm>
              <a:off x="4964804" y="2172464"/>
              <a:ext cx="144332" cy="1443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2" name="Rechteck 241"/>
            <p:cNvSpPr>
              <a:spLocks noChangeAspect="1"/>
            </p:cNvSpPr>
            <p:nvPr/>
          </p:nvSpPr>
          <p:spPr>
            <a:xfrm>
              <a:off x="4238822" y="2172464"/>
              <a:ext cx="144332" cy="14432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3" name="Rechteck 242"/>
            <p:cNvSpPr>
              <a:spLocks noChangeAspect="1"/>
            </p:cNvSpPr>
            <p:nvPr/>
          </p:nvSpPr>
          <p:spPr>
            <a:xfrm>
              <a:off x="3512840" y="2172464"/>
              <a:ext cx="144332" cy="1443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4" name="Gruppieren 3"/>
          <p:cNvGrpSpPr/>
          <p:nvPr/>
        </p:nvGrpSpPr>
        <p:grpSpPr>
          <a:xfrm>
            <a:off x="5247042" y="582923"/>
            <a:ext cx="2061262" cy="1415852"/>
            <a:chOff x="5292080" y="546922"/>
            <a:chExt cx="2061262" cy="1415852"/>
          </a:xfrm>
        </p:grpSpPr>
        <p:sp>
          <p:nvSpPr>
            <p:cNvPr id="283" name="Gleichschenkliges Dreieck 282"/>
            <p:cNvSpPr/>
            <p:nvPr/>
          </p:nvSpPr>
          <p:spPr>
            <a:xfrm>
              <a:off x="7043860" y="976061"/>
              <a:ext cx="150944" cy="15979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84" name="Gleichschenkliges Dreieck 283"/>
            <p:cNvSpPr/>
            <p:nvPr/>
          </p:nvSpPr>
          <p:spPr>
            <a:xfrm>
              <a:off x="7087949" y="1208357"/>
              <a:ext cx="150944" cy="15979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87" name="Gleichschenkliges Dreieck 286"/>
            <p:cNvSpPr/>
            <p:nvPr/>
          </p:nvSpPr>
          <p:spPr>
            <a:xfrm>
              <a:off x="7064318" y="1313430"/>
              <a:ext cx="150944" cy="15979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88" name="Gleichschenkliges Dreieck 287"/>
            <p:cNvSpPr/>
            <p:nvPr/>
          </p:nvSpPr>
          <p:spPr>
            <a:xfrm>
              <a:off x="6954305" y="1177497"/>
              <a:ext cx="150944" cy="15979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89" name="Gleichschenkliges Dreieck 288"/>
            <p:cNvSpPr/>
            <p:nvPr/>
          </p:nvSpPr>
          <p:spPr>
            <a:xfrm>
              <a:off x="6376370" y="546922"/>
              <a:ext cx="150944" cy="159792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91" name="Gleichschenkliges Dreieck 290"/>
            <p:cNvSpPr/>
            <p:nvPr/>
          </p:nvSpPr>
          <p:spPr>
            <a:xfrm>
              <a:off x="6167255" y="592970"/>
              <a:ext cx="150944" cy="159792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93" name="Gleichschenkliges Dreieck 292"/>
            <p:cNvSpPr/>
            <p:nvPr/>
          </p:nvSpPr>
          <p:spPr>
            <a:xfrm>
              <a:off x="5985190" y="592970"/>
              <a:ext cx="150944" cy="159792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95" name="Gleichschenkliges Dreieck 294"/>
            <p:cNvSpPr/>
            <p:nvPr/>
          </p:nvSpPr>
          <p:spPr>
            <a:xfrm>
              <a:off x="5721442" y="550976"/>
              <a:ext cx="150944" cy="159792"/>
            </a:xfrm>
            <a:prstGeom prst="triangl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97" name="Gleichschenkliges Dreieck 296"/>
            <p:cNvSpPr/>
            <p:nvPr/>
          </p:nvSpPr>
          <p:spPr>
            <a:xfrm>
              <a:off x="5512326" y="597024"/>
              <a:ext cx="150944" cy="159792"/>
            </a:xfrm>
            <a:prstGeom prst="triangl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99" name="Gleichschenkliges Dreieck 298"/>
            <p:cNvSpPr/>
            <p:nvPr/>
          </p:nvSpPr>
          <p:spPr>
            <a:xfrm>
              <a:off x="5769166" y="854998"/>
              <a:ext cx="150944" cy="159792"/>
            </a:xfrm>
            <a:prstGeom prst="triangl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00" name="Gleichschenkliges Dreieck 299"/>
            <p:cNvSpPr/>
            <p:nvPr/>
          </p:nvSpPr>
          <p:spPr>
            <a:xfrm>
              <a:off x="5608203" y="795973"/>
              <a:ext cx="150944" cy="159792"/>
            </a:xfrm>
            <a:prstGeom prst="triangl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7" name="Abgerundetes Rechteck 246"/>
            <p:cNvSpPr/>
            <p:nvPr/>
          </p:nvSpPr>
          <p:spPr>
            <a:xfrm>
              <a:off x="5292080" y="546922"/>
              <a:ext cx="2061262" cy="1415852"/>
            </a:xfrm>
            <a:prstGeom prst="roundRect">
              <a:avLst/>
            </a:prstGeom>
            <a:noFill/>
            <a:ln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GB" sz="1400" b="1" dirty="0"/>
                <a:t>non-professorial </a:t>
              </a:r>
            </a:p>
            <a:p>
              <a:r>
                <a:rPr lang="en-GB" sz="1400" b="1" dirty="0"/>
                <a:t>academic staff (Dr)</a:t>
              </a:r>
            </a:p>
          </p:txBody>
        </p:sp>
      </p:grpSp>
      <p:sp>
        <p:nvSpPr>
          <p:cNvPr id="43" name="Abgerundetes Rechteck 42"/>
          <p:cNvSpPr/>
          <p:nvPr/>
        </p:nvSpPr>
        <p:spPr>
          <a:xfrm>
            <a:off x="864062" y="4545121"/>
            <a:ext cx="7178644" cy="1728192"/>
          </a:xfrm>
          <a:prstGeom prst="roundRect">
            <a:avLst/>
          </a:prstGeom>
          <a:noFill/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r"/>
            <a:endParaRPr lang="en-GB" sz="1400" b="1" dirty="0"/>
          </a:p>
        </p:txBody>
      </p:sp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07E8E146-EA83-483C-86B3-DDC74A7683E3}"/>
              </a:ext>
            </a:extLst>
          </p:cNvPr>
          <p:cNvGrpSpPr/>
          <p:nvPr/>
        </p:nvGrpSpPr>
        <p:grpSpPr>
          <a:xfrm>
            <a:off x="1979712" y="5545055"/>
            <a:ext cx="4577062" cy="656250"/>
            <a:chOff x="3399175" y="5545055"/>
            <a:chExt cx="4577062" cy="656250"/>
          </a:xfrm>
        </p:grpSpPr>
        <p:sp>
          <p:nvSpPr>
            <p:cNvPr id="3" name="Ellipse 2"/>
            <p:cNvSpPr/>
            <p:nvPr/>
          </p:nvSpPr>
          <p:spPr>
            <a:xfrm>
              <a:off x="6587970" y="5545055"/>
              <a:ext cx="166154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5" name="Ellipse 114"/>
            <p:cNvSpPr/>
            <p:nvPr/>
          </p:nvSpPr>
          <p:spPr>
            <a:xfrm>
              <a:off x="6809180" y="5545055"/>
              <a:ext cx="166154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6" name="Ellipse 115"/>
            <p:cNvSpPr/>
            <p:nvPr/>
          </p:nvSpPr>
          <p:spPr>
            <a:xfrm>
              <a:off x="7030390" y="5545055"/>
              <a:ext cx="166154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7" name="Ellipse 116"/>
            <p:cNvSpPr/>
            <p:nvPr/>
          </p:nvSpPr>
          <p:spPr>
            <a:xfrm>
              <a:off x="7251599" y="5545055"/>
              <a:ext cx="166154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8" name="Ellipse 117"/>
            <p:cNvSpPr/>
            <p:nvPr/>
          </p:nvSpPr>
          <p:spPr>
            <a:xfrm>
              <a:off x="7472809" y="5545055"/>
              <a:ext cx="166154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9" name="Ellipse 118"/>
            <p:cNvSpPr/>
            <p:nvPr/>
          </p:nvSpPr>
          <p:spPr>
            <a:xfrm>
              <a:off x="7694019" y="5545055"/>
              <a:ext cx="166154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0" name="Ellipse 119"/>
            <p:cNvSpPr/>
            <p:nvPr/>
          </p:nvSpPr>
          <p:spPr>
            <a:xfrm>
              <a:off x="6646859" y="5697455"/>
              <a:ext cx="166154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1" name="Ellipse 120"/>
            <p:cNvSpPr/>
            <p:nvPr/>
          </p:nvSpPr>
          <p:spPr>
            <a:xfrm>
              <a:off x="6868068" y="5697455"/>
              <a:ext cx="166154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2" name="Ellipse 121"/>
            <p:cNvSpPr/>
            <p:nvPr/>
          </p:nvSpPr>
          <p:spPr>
            <a:xfrm>
              <a:off x="7089278" y="5697455"/>
              <a:ext cx="166154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3" name="Ellipse 122"/>
            <p:cNvSpPr/>
            <p:nvPr/>
          </p:nvSpPr>
          <p:spPr>
            <a:xfrm>
              <a:off x="7310488" y="5697455"/>
              <a:ext cx="166154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4" name="Ellipse 123"/>
            <p:cNvSpPr/>
            <p:nvPr/>
          </p:nvSpPr>
          <p:spPr>
            <a:xfrm>
              <a:off x="7531698" y="5697455"/>
              <a:ext cx="166154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5" name="Ellipse 124"/>
            <p:cNvSpPr/>
            <p:nvPr/>
          </p:nvSpPr>
          <p:spPr>
            <a:xfrm>
              <a:off x="7752908" y="5697455"/>
              <a:ext cx="166154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6" name="Ellipse 125"/>
            <p:cNvSpPr/>
            <p:nvPr/>
          </p:nvSpPr>
          <p:spPr>
            <a:xfrm>
              <a:off x="6571096" y="5849855"/>
              <a:ext cx="166154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7" name="Ellipse 126"/>
            <p:cNvSpPr/>
            <p:nvPr/>
          </p:nvSpPr>
          <p:spPr>
            <a:xfrm>
              <a:off x="6792306" y="5849855"/>
              <a:ext cx="166154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8" name="Ellipse 127"/>
            <p:cNvSpPr/>
            <p:nvPr/>
          </p:nvSpPr>
          <p:spPr>
            <a:xfrm>
              <a:off x="7013516" y="5849855"/>
              <a:ext cx="166154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9" name="Ellipse 128"/>
            <p:cNvSpPr/>
            <p:nvPr/>
          </p:nvSpPr>
          <p:spPr>
            <a:xfrm>
              <a:off x="7234726" y="5849855"/>
              <a:ext cx="166154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0" name="Ellipse 129"/>
            <p:cNvSpPr/>
            <p:nvPr/>
          </p:nvSpPr>
          <p:spPr>
            <a:xfrm>
              <a:off x="7455935" y="5849855"/>
              <a:ext cx="166154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1" name="Ellipse 130"/>
            <p:cNvSpPr/>
            <p:nvPr/>
          </p:nvSpPr>
          <p:spPr>
            <a:xfrm>
              <a:off x="7677145" y="5849855"/>
              <a:ext cx="166154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2" name="Ellipse 131"/>
            <p:cNvSpPr/>
            <p:nvPr/>
          </p:nvSpPr>
          <p:spPr>
            <a:xfrm>
              <a:off x="6704034" y="6002255"/>
              <a:ext cx="166154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3" name="Ellipse 132"/>
            <p:cNvSpPr/>
            <p:nvPr/>
          </p:nvSpPr>
          <p:spPr>
            <a:xfrm>
              <a:off x="6925244" y="6002255"/>
              <a:ext cx="166154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4" name="Ellipse 133"/>
            <p:cNvSpPr/>
            <p:nvPr/>
          </p:nvSpPr>
          <p:spPr>
            <a:xfrm>
              <a:off x="7146454" y="6002255"/>
              <a:ext cx="166154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5" name="Ellipse 134"/>
            <p:cNvSpPr/>
            <p:nvPr/>
          </p:nvSpPr>
          <p:spPr>
            <a:xfrm>
              <a:off x="7367663" y="6002255"/>
              <a:ext cx="166154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6" name="Ellipse 135"/>
            <p:cNvSpPr/>
            <p:nvPr/>
          </p:nvSpPr>
          <p:spPr>
            <a:xfrm>
              <a:off x="7588873" y="6002255"/>
              <a:ext cx="166154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7" name="Ellipse 136"/>
            <p:cNvSpPr/>
            <p:nvPr/>
          </p:nvSpPr>
          <p:spPr>
            <a:xfrm>
              <a:off x="7810083" y="6002255"/>
              <a:ext cx="166154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8" name="Ellipse 137"/>
            <p:cNvSpPr/>
            <p:nvPr/>
          </p:nvSpPr>
          <p:spPr>
            <a:xfrm>
              <a:off x="5002009" y="5554580"/>
              <a:ext cx="166154" cy="18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9" name="Ellipse 138"/>
            <p:cNvSpPr/>
            <p:nvPr/>
          </p:nvSpPr>
          <p:spPr>
            <a:xfrm>
              <a:off x="5223219" y="5554580"/>
              <a:ext cx="166154" cy="18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0" name="Ellipse 139"/>
            <p:cNvSpPr/>
            <p:nvPr/>
          </p:nvSpPr>
          <p:spPr>
            <a:xfrm>
              <a:off x="5444429" y="5554580"/>
              <a:ext cx="166154" cy="18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1" name="Ellipse 140"/>
            <p:cNvSpPr/>
            <p:nvPr/>
          </p:nvSpPr>
          <p:spPr>
            <a:xfrm>
              <a:off x="5665639" y="5554580"/>
              <a:ext cx="166154" cy="18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2" name="Ellipse 141"/>
            <p:cNvSpPr/>
            <p:nvPr/>
          </p:nvSpPr>
          <p:spPr>
            <a:xfrm>
              <a:off x="5886849" y="5554580"/>
              <a:ext cx="166154" cy="18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3" name="Ellipse 142"/>
            <p:cNvSpPr/>
            <p:nvPr/>
          </p:nvSpPr>
          <p:spPr>
            <a:xfrm>
              <a:off x="6108059" y="5554580"/>
              <a:ext cx="166154" cy="18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4" name="Ellipse 143"/>
            <p:cNvSpPr/>
            <p:nvPr/>
          </p:nvSpPr>
          <p:spPr>
            <a:xfrm>
              <a:off x="5060898" y="5706980"/>
              <a:ext cx="166154" cy="18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5" name="Ellipse 144"/>
            <p:cNvSpPr/>
            <p:nvPr/>
          </p:nvSpPr>
          <p:spPr>
            <a:xfrm>
              <a:off x="5282108" y="5706980"/>
              <a:ext cx="166154" cy="18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6" name="Ellipse 145"/>
            <p:cNvSpPr/>
            <p:nvPr/>
          </p:nvSpPr>
          <p:spPr>
            <a:xfrm>
              <a:off x="5503318" y="5706980"/>
              <a:ext cx="166154" cy="18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7" name="Ellipse 146"/>
            <p:cNvSpPr/>
            <p:nvPr/>
          </p:nvSpPr>
          <p:spPr>
            <a:xfrm>
              <a:off x="5724528" y="5706980"/>
              <a:ext cx="166154" cy="18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8" name="Ellipse 147"/>
            <p:cNvSpPr/>
            <p:nvPr/>
          </p:nvSpPr>
          <p:spPr>
            <a:xfrm>
              <a:off x="5945737" y="5706980"/>
              <a:ext cx="166154" cy="18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9" name="Ellipse 148"/>
            <p:cNvSpPr/>
            <p:nvPr/>
          </p:nvSpPr>
          <p:spPr>
            <a:xfrm>
              <a:off x="6166947" y="5706980"/>
              <a:ext cx="166154" cy="18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0" name="Ellipse 149"/>
            <p:cNvSpPr/>
            <p:nvPr/>
          </p:nvSpPr>
          <p:spPr>
            <a:xfrm>
              <a:off x="4985136" y="5859380"/>
              <a:ext cx="166154" cy="18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1" name="Ellipse 150"/>
            <p:cNvSpPr/>
            <p:nvPr/>
          </p:nvSpPr>
          <p:spPr>
            <a:xfrm>
              <a:off x="5206345" y="5859380"/>
              <a:ext cx="166154" cy="18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2" name="Ellipse 151"/>
            <p:cNvSpPr/>
            <p:nvPr/>
          </p:nvSpPr>
          <p:spPr>
            <a:xfrm>
              <a:off x="5427555" y="5859380"/>
              <a:ext cx="166154" cy="18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3" name="Ellipse 152"/>
            <p:cNvSpPr/>
            <p:nvPr/>
          </p:nvSpPr>
          <p:spPr>
            <a:xfrm>
              <a:off x="5648765" y="5859380"/>
              <a:ext cx="166154" cy="18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4" name="Ellipse 153"/>
            <p:cNvSpPr/>
            <p:nvPr/>
          </p:nvSpPr>
          <p:spPr>
            <a:xfrm>
              <a:off x="5869975" y="5859380"/>
              <a:ext cx="166154" cy="18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5" name="Ellipse 154"/>
            <p:cNvSpPr/>
            <p:nvPr/>
          </p:nvSpPr>
          <p:spPr>
            <a:xfrm>
              <a:off x="6091185" y="5859380"/>
              <a:ext cx="166154" cy="18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6" name="Ellipse 155"/>
            <p:cNvSpPr/>
            <p:nvPr/>
          </p:nvSpPr>
          <p:spPr>
            <a:xfrm>
              <a:off x="5118073" y="6011780"/>
              <a:ext cx="166154" cy="18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7" name="Ellipse 156"/>
            <p:cNvSpPr/>
            <p:nvPr/>
          </p:nvSpPr>
          <p:spPr>
            <a:xfrm>
              <a:off x="5339283" y="6011780"/>
              <a:ext cx="166154" cy="18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8" name="Ellipse 157"/>
            <p:cNvSpPr/>
            <p:nvPr/>
          </p:nvSpPr>
          <p:spPr>
            <a:xfrm>
              <a:off x="5560493" y="6011780"/>
              <a:ext cx="166154" cy="18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9" name="Ellipse 158"/>
            <p:cNvSpPr/>
            <p:nvPr/>
          </p:nvSpPr>
          <p:spPr>
            <a:xfrm>
              <a:off x="5781703" y="6011780"/>
              <a:ext cx="166154" cy="18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0" name="Ellipse 159"/>
            <p:cNvSpPr/>
            <p:nvPr/>
          </p:nvSpPr>
          <p:spPr>
            <a:xfrm>
              <a:off x="6002913" y="6011780"/>
              <a:ext cx="166154" cy="18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1" name="Ellipse 160"/>
            <p:cNvSpPr/>
            <p:nvPr/>
          </p:nvSpPr>
          <p:spPr>
            <a:xfrm>
              <a:off x="6224123" y="6011780"/>
              <a:ext cx="166154" cy="18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2" name="Ellipse 161"/>
            <p:cNvSpPr/>
            <p:nvPr/>
          </p:nvSpPr>
          <p:spPr>
            <a:xfrm>
              <a:off x="3416049" y="5564105"/>
              <a:ext cx="166154" cy="18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3" name="Ellipse 162"/>
            <p:cNvSpPr/>
            <p:nvPr/>
          </p:nvSpPr>
          <p:spPr>
            <a:xfrm>
              <a:off x="3637259" y="5564105"/>
              <a:ext cx="166154" cy="18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4" name="Ellipse 163"/>
            <p:cNvSpPr/>
            <p:nvPr/>
          </p:nvSpPr>
          <p:spPr>
            <a:xfrm>
              <a:off x="3858469" y="5564105"/>
              <a:ext cx="166154" cy="18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5" name="Ellipse 164"/>
            <p:cNvSpPr/>
            <p:nvPr/>
          </p:nvSpPr>
          <p:spPr>
            <a:xfrm>
              <a:off x="4079678" y="5564105"/>
              <a:ext cx="166154" cy="18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6" name="Ellipse 165"/>
            <p:cNvSpPr/>
            <p:nvPr/>
          </p:nvSpPr>
          <p:spPr>
            <a:xfrm>
              <a:off x="4300888" y="5564105"/>
              <a:ext cx="166154" cy="18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7" name="Ellipse 166"/>
            <p:cNvSpPr/>
            <p:nvPr/>
          </p:nvSpPr>
          <p:spPr>
            <a:xfrm>
              <a:off x="4522098" y="5564105"/>
              <a:ext cx="166154" cy="18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8" name="Ellipse 167"/>
            <p:cNvSpPr/>
            <p:nvPr/>
          </p:nvSpPr>
          <p:spPr>
            <a:xfrm>
              <a:off x="3474937" y="5716505"/>
              <a:ext cx="166154" cy="18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9" name="Ellipse 168"/>
            <p:cNvSpPr/>
            <p:nvPr/>
          </p:nvSpPr>
          <p:spPr>
            <a:xfrm>
              <a:off x="3696147" y="5716505"/>
              <a:ext cx="166154" cy="18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0" name="Ellipse 169"/>
            <p:cNvSpPr/>
            <p:nvPr/>
          </p:nvSpPr>
          <p:spPr>
            <a:xfrm>
              <a:off x="3917357" y="5716505"/>
              <a:ext cx="166154" cy="18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1" name="Ellipse 170"/>
            <p:cNvSpPr/>
            <p:nvPr/>
          </p:nvSpPr>
          <p:spPr>
            <a:xfrm>
              <a:off x="4138567" y="5716505"/>
              <a:ext cx="166154" cy="18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2" name="Ellipse 171"/>
            <p:cNvSpPr/>
            <p:nvPr/>
          </p:nvSpPr>
          <p:spPr>
            <a:xfrm>
              <a:off x="4359777" y="5716505"/>
              <a:ext cx="166154" cy="18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3" name="Ellipse 172"/>
            <p:cNvSpPr/>
            <p:nvPr/>
          </p:nvSpPr>
          <p:spPr>
            <a:xfrm>
              <a:off x="4580987" y="5716505"/>
              <a:ext cx="166154" cy="18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4" name="Ellipse 173"/>
            <p:cNvSpPr/>
            <p:nvPr/>
          </p:nvSpPr>
          <p:spPr>
            <a:xfrm>
              <a:off x="3399175" y="5868905"/>
              <a:ext cx="166154" cy="18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5" name="Ellipse 174"/>
            <p:cNvSpPr/>
            <p:nvPr/>
          </p:nvSpPr>
          <p:spPr>
            <a:xfrm>
              <a:off x="3620385" y="5868905"/>
              <a:ext cx="166154" cy="18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6" name="Ellipse 175"/>
            <p:cNvSpPr/>
            <p:nvPr/>
          </p:nvSpPr>
          <p:spPr>
            <a:xfrm>
              <a:off x="3841595" y="5868905"/>
              <a:ext cx="166154" cy="18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7" name="Ellipse 176"/>
            <p:cNvSpPr/>
            <p:nvPr/>
          </p:nvSpPr>
          <p:spPr>
            <a:xfrm>
              <a:off x="4062805" y="5868905"/>
              <a:ext cx="166154" cy="18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8" name="Ellipse 177"/>
            <p:cNvSpPr/>
            <p:nvPr/>
          </p:nvSpPr>
          <p:spPr>
            <a:xfrm>
              <a:off x="4284014" y="5868905"/>
              <a:ext cx="166154" cy="18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9" name="Ellipse 178"/>
            <p:cNvSpPr/>
            <p:nvPr/>
          </p:nvSpPr>
          <p:spPr>
            <a:xfrm>
              <a:off x="4505224" y="5868905"/>
              <a:ext cx="166154" cy="18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0" name="Ellipse 179"/>
            <p:cNvSpPr/>
            <p:nvPr/>
          </p:nvSpPr>
          <p:spPr>
            <a:xfrm>
              <a:off x="3532113" y="6021305"/>
              <a:ext cx="166154" cy="18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1" name="Ellipse 180"/>
            <p:cNvSpPr/>
            <p:nvPr/>
          </p:nvSpPr>
          <p:spPr>
            <a:xfrm>
              <a:off x="3753323" y="6021305"/>
              <a:ext cx="166154" cy="18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2" name="Ellipse 181"/>
            <p:cNvSpPr/>
            <p:nvPr/>
          </p:nvSpPr>
          <p:spPr>
            <a:xfrm>
              <a:off x="3974533" y="6021305"/>
              <a:ext cx="166154" cy="18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3" name="Ellipse 182"/>
            <p:cNvSpPr/>
            <p:nvPr/>
          </p:nvSpPr>
          <p:spPr>
            <a:xfrm>
              <a:off x="4195742" y="6021305"/>
              <a:ext cx="166154" cy="18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4" name="Ellipse 183"/>
            <p:cNvSpPr/>
            <p:nvPr/>
          </p:nvSpPr>
          <p:spPr>
            <a:xfrm>
              <a:off x="4416952" y="6021305"/>
              <a:ext cx="166154" cy="18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5" name="Ellipse 184"/>
            <p:cNvSpPr/>
            <p:nvPr/>
          </p:nvSpPr>
          <p:spPr>
            <a:xfrm>
              <a:off x="4638162" y="6021305"/>
              <a:ext cx="166154" cy="18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96" name="Slide Number Placeholder 19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2A39F-551D-4A34-9FB1-903C1B515546}" type="slidenum">
              <a:rPr lang="de-DE" smtClean="0"/>
              <a:pPr/>
              <a:t>2</a:t>
            </a:fld>
            <a:endParaRPr lang="de-DE"/>
          </a:p>
        </p:txBody>
      </p:sp>
      <p:grpSp>
        <p:nvGrpSpPr>
          <p:cNvPr id="206" name="Group 186"/>
          <p:cNvGrpSpPr/>
          <p:nvPr/>
        </p:nvGrpSpPr>
        <p:grpSpPr>
          <a:xfrm>
            <a:off x="664655" y="2982296"/>
            <a:ext cx="1821630" cy="1202785"/>
            <a:chOff x="783271" y="2946295"/>
            <a:chExt cx="1821630" cy="1202785"/>
          </a:xfrm>
        </p:grpSpPr>
        <p:sp>
          <p:nvSpPr>
            <p:cNvPr id="207" name="Rechteck 206"/>
            <p:cNvSpPr>
              <a:spLocks noChangeAspect="1"/>
            </p:cNvSpPr>
            <p:nvPr/>
          </p:nvSpPr>
          <p:spPr>
            <a:xfrm>
              <a:off x="2209984" y="3235053"/>
              <a:ext cx="133230" cy="14432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6" name="Rechteck 245"/>
            <p:cNvSpPr>
              <a:spLocks noChangeAspect="1"/>
            </p:cNvSpPr>
            <p:nvPr/>
          </p:nvSpPr>
          <p:spPr>
            <a:xfrm>
              <a:off x="1622924" y="3379381"/>
              <a:ext cx="133230" cy="14432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8" name="Rechteck 247"/>
            <p:cNvSpPr>
              <a:spLocks noChangeAspect="1"/>
            </p:cNvSpPr>
            <p:nvPr/>
          </p:nvSpPr>
          <p:spPr>
            <a:xfrm>
              <a:off x="1074395" y="3307217"/>
              <a:ext cx="133230" cy="14432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51" name="Rechteck 250"/>
            <p:cNvSpPr>
              <a:spLocks noChangeAspect="1"/>
            </p:cNvSpPr>
            <p:nvPr/>
          </p:nvSpPr>
          <p:spPr>
            <a:xfrm>
              <a:off x="1882253" y="3436325"/>
              <a:ext cx="133230" cy="14432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52" name="Rechteck 251"/>
            <p:cNvSpPr>
              <a:spLocks noChangeAspect="1"/>
            </p:cNvSpPr>
            <p:nvPr/>
          </p:nvSpPr>
          <p:spPr>
            <a:xfrm>
              <a:off x="1212116" y="3436325"/>
              <a:ext cx="133230" cy="14432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53" name="Rechteck 252"/>
            <p:cNvSpPr>
              <a:spLocks noChangeAspect="1"/>
            </p:cNvSpPr>
            <p:nvPr/>
          </p:nvSpPr>
          <p:spPr>
            <a:xfrm>
              <a:off x="1703882" y="3493269"/>
              <a:ext cx="133230" cy="14432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54" name="Rechteck 253"/>
            <p:cNvSpPr>
              <a:spLocks noChangeAspect="1"/>
            </p:cNvSpPr>
            <p:nvPr/>
          </p:nvSpPr>
          <p:spPr>
            <a:xfrm>
              <a:off x="1033744" y="3493269"/>
              <a:ext cx="133230" cy="14432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55" name="Rechteck 254"/>
            <p:cNvSpPr>
              <a:spLocks noChangeAspect="1"/>
            </p:cNvSpPr>
            <p:nvPr/>
          </p:nvSpPr>
          <p:spPr>
            <a:xfrm>
              <a:off x="2156727" y="3404589"/>
              <a:ext cx="133230" cy="14432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56" name="Rechteck 255"/>
            <p:cNvSpPr>
              <a:spLocks noChangeAspect="1"/>
            </p:cNvSpPr>
            <p:nvPr/>
          </p:nvSpPr>
          <p:spPr>
            <a:xfrm>
              <a:off x="1381491" y="3355779"/>
              <a:ext cx="133230" cy="14432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62" name="Rechteck 261"/>
            <p:cNvSpPr>
              <a:spLocks noChangeAspect="1"/>
            </p:cNvSpPr>
            <p:nvPr/>
          </p:nvSpPr>
          <p:spPr>
            <a:xfrm>
              <a:off x="1007968" y="3181697"/>
              <a:ext cx="133230" cy="14432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63" name="Rechteck 262"/>
            <p:cNvSpPr>
              <a:spLocks noChangeAspect="1"/>
            </p:cNvSpPr>
            <p:nvPr/>
          </p:nvSpPr>
          <p:spPr>
            <a:xfrm>
              <a:off x="1758901" y="3104429"/>
              <a:ext cx="133230" cy="14432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64" name="Rechteck 263"/>
            <p:cNvSpPr>
              <a:spLocks noChangeAspect="1"/>
            </p:cNvSpPr>
            <p:nvPr/>
          </p:nvSpPr>
          <p:spPr>
            <a:xfrm>
              <a:off x="1088763" y="3104429"/>
              <a:ext cx="133230" cy="14432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65" name="Rechteck 264"/>
            <p:cNvSpPr>
              <a:spLocks noChangeAspect="1"/>
            </p:cNvSpPr>
            <p:nvPr/>
          </p:nvSpPr>
          <p:spPr>
            <a:xfrm>
              <a:off x="2176586" y="3090725"/>
              <a:ext cx="133230" cy="14432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66" name="Rechteck 265"/>
            <p:cNvSpPr>
              <a:spLocks noChangeAspect="1"/>
            </p:cNvSpPr>
            <p:nvPr/>
          </p:nvSpPr>
          <p:spPr>
            <a:xfrm>
              <a:off x="1506448" y="3090725"/>
              <a:ext cx="133230" cy="14432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67" name="Rechteck 266"/>
            <p:cNvSpPr>
              <a:spLocks noChangeAspect="1"/>
            </p:cNvSpPr>
            <p:nvPr/>
          </p:nvSpPr>
          <p:spPr>
            <a:xfrm>
              <a:off x="2014676" y="3158085"/>
              <a:ext cx="133230" cy="14432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69" name="Rechteck 268"/>
            <p:cNvSpPr>
              <a:spLocks noChangeAspect="1"/>
            </p:cNvSpPr>
            <p:nvPr/>
          </p:nvSpPr>
          <p:spPr>
            <a:xfrm>
              <a:off x="1344539" y="3158085"/>
              <a:ext cx="133230" cy="14432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70" name="Abgerundetes Rechteck 269"/>
            <p:cNvSpPr/>
            <p:nvPr/>
          </p:nvSpPr>
          <p:spPr>
            <a:xfrm>
              <a:off x="783271" y="2946295"/>
              <a:ext cx="1821630" cy="1202785"/>
            </a:xfrm>
            <a:prstGeom prst="roundRect">
              <a:avLst/>
            </a:prstGeom>
            <a:noFill/>
            <a:ln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r>
                <a:rPr lang="en-GB" sz="1400" b="1" dirty="0"/>
                <a:t>external supervising members (Prof/Dr)</a:t>
              </a:r>
            </a:p>
          </p:txBody>
        </p:sp>
      </p:grpSp>
      <p:pic>
        <p:nvPicPr>
          <p:cNvPr id="197" name="Grafik 19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125" y="2032533"/>
            <a:ext cx="1643788" cy="561253"/>
          </a:xfrm>
          <a:prstGeom prst="rect">
            <a:avLst/>
          </a:prstGeom>
        </p:spPr>
      </p:pic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0DE17146-63FD-4140-B6B1-762CC477A47A}"/>
              </a:ext>
            </a:extLst>
          </p:cNvPr>
          <p:cNvGrpSpPr/>
          <p:nvPr/>
        </p:nvGrpSpPr>
        <p:grpSpPr>
          <a:xfrm>
            <a:off x="3930927" y="2984205"/>
            <a:ext cx="2466664" cy="1416901"/>
            <a:chOff x="3930927" y="2984205"/>
            <a:chExt cx="2466664" cy="1416901"/>
          </a:xfrm>
        </p:grpSpPr>
        <p:sp>
          <p:nvSpPr>
            <p:cNvPr id="7" name="Rechteck 6"/>
            <p:cNvSpPr/>
            <p:nvPr/>
          </p:nvSpPr>
          <p:spPr>
            <a:xfrm>
              <a:off x="3930927" y="2984205"/>
              <a:ext cx="2284086" cy="141690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endParaRPr lang="en-GB" sz="1400" b="1" dirty="0"/>
            </a:p>
            <a:p>
              <a:pPr algn="ctr"/>
              <a:endParaRPr lang="en-GB" sz="1400" b="1" dirty="0"/>
            </a:p>
            <a:p>
              <a:r>
                <a:rPr lang="en-GB" sz="1400" b="1" dirty="0"/>
                <a:t>(</a:t>
              </a:r>
              <a:r>
                <a:rPr lang="en-GB" sz="1400" b="1" dirty="0" err="1"/>
                <a:t>StCom</a:t>
              </a:r>
              <a:r>
                <a:rPr lang="en-GB" sz="1400" b="1" dirty="0"/>
                <a:t>)</a:t>
              </a:r>
            </a:p>
            <a:p>
              <a:r>
                <a:rPr lang="en-GB" sz="1400" b="1" dirty="0"/>
                <a:t>Steering Committee</a:t>
              </a:r>
            </a:p>
          </p:txBody>
        </p:sp>
        <p:sp>
          <p:nvSpPr>
            <p:cNvPr id="42" name="Rechteck 41"/>
            <p:cNvSpPr/>
            <p:nvPr/>
          </p:nvSpPr>
          <p:spPr>
            <a:xfrm>
              <a:off x="5039017" y="3226161"/>
              <a:ext cx="265846" cy="2879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i="1" dirty="0"/>
                <a:t>2</a:t>
              </a:r>
            </a:p>
          </p:txBody>
        </p:sp>
        <p:sp>
          <p:nvSpPr>
            <p:cNvPr id="202" name="Rechteck 201"/>
            <p:cNvSpPr/>
            <p:nvPr/>
          </p:nvSpPr>
          <p:spPr>
            <a:xfrm>
              <a:off x="4546805" y="3442141"/>
              <a:ext cx="265846" cy="28799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i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04" name="Rechteck 203"/>
            <p:cNvSpPr/>
            <p:nvPr/>
          </p:nvSpPr>
          <p:spPr>
            <a:xfrm>
              <a:off x="4028695" y="3082165"/>
              <a:ext cx="265846" cy="287992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i="1" dirty="0"/>
                <a:t>2</a:t>
              </a:r>
            </a:p>
          </p:txBody>
        </p:sp>
        <p:sp>
          <p:nvSpPr>
            <p:cNvPr id="55" name="Regelmäßiges Fünfeck 54"/>
            <p:cNvSpPr/>
            <p:nvPr/>
          </p:nvSpPr>
          <p:spPr>
            <a:xfrm>
              <a:off x="6015308" y="3501008"/>
              <a:ext cx="382283" cy="390373"/>
            </a:xfrm>
            <a:prstGeom prst="pentago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7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coord</a:t>
              </a:r>
              <a:endParaRPr lang="en-GB" sz="7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08" name="Gleichschenkliges Dreieck 307"/>
            <p:cNvSpPr/>
            <p:nvPr/>
          </p:nvSpPr>
          <p:spPr>
            <a:xfrm>
              <a:off x="5680093" y="3116444"/>
              <a:ext cx="394384" cy="365322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i="1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sp>
        <p:nvSpPr>
          <p:cNvPr id="32" name="Textfeld 31">
            <a:extLst>
              <a:ext uri="{FF2B5EF4-FFF2-40B4-BE49-F238E27FC236}">
                <a16:creationId xmlns:a16="http://schemas.microsoft.com/office/drawing/2014/main" id="{8350D462-6D82-4E5B-A864-EC77E7ECAF77}"/>
              </a:ext>
            </a:extLst>
          </p:cNvPr>
          <p:cNvSpPr txBox="1"/>
          <p:nvPr/>
        </p:nvSpPr>
        <p:spPr>
          <a:xfrm>
            <a:off x="6433365" y="4754330"/>
            <a:ext cx="16093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b="1" dirty="0"/>
              <a:t>doctoral candidate members, </a:t>
            </a:r>
          </a:p>
          <a:p>
            <a:pPr algn="r"/>
            <a:r>
              <a:rPr lang="en-GB" sz="1400" b="1" dirty="0"/>
              <a:t>jointly called</a:t>
            </a:r>
          </a:p>
          <a:p>
            <a:pPr algn="r"/>
            <a:r>
              <a:rPr lang="en-GB" sz="1400" b="1" dirty="0"/>
              <a:t>“Doctoral Assembly”</a:t>
            </a:r>
          </a:p>
          <a:p>
            <a:endParaRPr lang="de-DE" sz="1400" dirty="0"/>
          </a:p>
        </p:txBody>
      </p:sp>
      <p:sp>
        <p:nvSpPr>
          <p:cNvPr id="249" name="Ellipse 248">
            <a:extLst>
              <a:ext uri="{FF2B5EF4-FFF2-40B4-BE49-F238E27FC236}">
                <a16:creationId xmlns:a16="http://schemas.microsoft.com/office/drawing/2014/main" id="{346FE1C8-8458-4B4A-BE64-3C25DC62D8D8}"/>
              </a:ext>
            </a:extLst>
          </p:cNvPr>
          <p:cNvSpPr>
            <a:spLocks/>
          </p:cNvSpPr>
          <p:nvPr/>
        </p:nvSpPr>
        <p:spPr>
          <a:xfrm>
            <a:off x="5638637" y="3717032"/>
            <a:ext cx="216000" cy="216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i="1" dirty="0"/>
              <a:t>1</a:t>
            </a:r>
          </a:p>
        </p:txBody>
      </p:sp>
      <p:sp>
        <p:nvSpPr>
          <p:cNvPr id="257" name="Ellipse 256">
            <a:extLst>
              <a:ext uri="{FF2B5EF4-FFF2-40B4-BE49-F238E27FC236}">
                <a16:creationId xmlns:a16="http://schemas.microsoft.com/office/drawing/2014/main" id="{A967724E-6678-4CD6-8414-E52264D43CB7}"/>
              </a:ext>
            </a:extLst>
          </p:cNvPr>
          <p:cNvSpPr/>
          <p:nvPr/>
        </p:nvSpPr>
        <p:spPr>
          <a:xfrm>
            <a:off x="5220104" y="3861080"/>
            <a:ext cx="288000" cy="288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i="1" dirty="0"/>
              <a:t>2</a:t>
            </a:r>
          </a:p>
        </p:txBody>
      </p:sp>
      <p:grpSp>
        <p:nvGrpSpPr>
          <p:cNvPr id="258" name="Group 257"/>
          <p:cNvGrpSpPr/>
          <p:nvPr/>
        </p:nvGrpSpPr>
        <p:grpSpPr>
          <a:xfrm>
            <a:off x="3332671" y="2352793"/>
            <a:ext cx="1839269" cy="1089348"/>
            <a:chOff x="3332671" y="2352793"/>
            <a:chExt cx="1839269" cy="1089348"/>
          </a:xfrm>
        </p:grpSpPr>
        <p:cxnSp>
          <p:nvCxnSpPr>
            <p:cNvPr id="309" name="Gerade Verbindung 308"/>
            <p:cNvCxnSpPr>
              <a:cxnSpLocks/>
              <a:stCxn id="204" idx="0"/>
              <a:endCxn id="228" idx="2"/>
            </p:cNvCxnSpPr>
            <p:nvPr/>
          </p:nvCxnSpPr>
          <p:spPr>
            <a:xfrm flipH="1" flipV="1">
              <a:off x="3332671" y="2599297"/>
              <a:ext cx="828947" cy="482868"/>
            </a:xfrm>
            <a:prstGeom prst="line">
              <a:avLst/>
            </a:prstGeom>
            <a:ln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14" name="Gerade Verbindung 313"/>
            <p:cNvCxnSpPr>
              <a:cxnSpLocks/>
              <a:stCxn id="202" idx="0"/>
              <a:endCxn id="242" idx="2"/>
            </p:cNvCxnSpPr>
            <p:nvPr/>
          </p:nvCxnSpPr>
          <p:spPr>
            <a:xfrm flipH="1" flipV="1">
              <a:off x="3860758" y="2352793"/>
              <a:ext cx="818970" cy="1089348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1" name="Gerade Verbindung 320"/>
            <p:cNvCxnSpPr>
              <a:cxnSpLocks/>
              <a:stCxn id="42" idx="0"/>
              <a:endCxn id="229" idx="2"/>
            </p:cNvCxnSpPr>
            <p:nvPr/>
          </p:nvCxnSpPr>
          <p:spPr>
            <a:xfrm flipH="1" flipV="1">
              <a:off x="4634025" y="2453673"/>
              <a:ext cx="537915" cy="7724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4" name="Gerade Verbindung 303"/>
          <p:cNvCxnSpPr>
            <a:cxnSpLocks/>
            <a:stCxn id="308" idx="0"/>
          </p:cNvCxnSpPr>
          <p:nvPr/>
        </p:nvCxnSpPr>
        <p:spPr>
          <a:xfrm flipV="1">
            <a:off x="5877286" y="1844823"/>
            <a:ext cx="175728" cy="1271621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9" name="Sprechblase: rechteckig mit abgerundeten Ecken 188">
            <a:extLst>
              <a:ext uri="{FF2B5EF4-FFF2-40B4-BE49-F238E27FC236}">
                <a16:creationId xmlns:a16="http://schemas.microsoft.com/office/drawing/2014/main" id="{E9F17200-22D2-46EB-8442-0897FCBA7FCE}"/>
              </a:ext>
            </a:extLst>
          </p:cNvPr>
          <p:cNvSpPr/>
          <p:nvPr/>
        </p:nvSpPr>
        <p:spPr>
          <a:xfrm rot="15839880" flipV="1">
            <a:off x="6555011" y="2524112"/>
            <a:ext cx="1313076" cy="2079655"/>
          </a:xfrm>
          <a:prstGeom prst="wedgeRoundRectCallou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GB" sz="1400" i="1" dirty="0"/>
              <a:t>The Doctoral Representatives on the Steering Committee are encouraged to be part of the Doctoral Council</a:t>
            </a:r>
            <a:endParaRPr lang="de-DE" sz="1400" i="1" dirty="0"/>
          </a:p>
        </p:txBody>
      </p:sp>
      <p:sp>
        <p:nvSpPr>
          <p:cNvPr id="191" name="Rechteck 190">
            <a:extLst>
              <a:ext uri="{FF2B5EF4-FFF2-40B4-BE49-F238E27FC236}">
                <a16:creationId xmlns:a16="http://schemas.microsoft.com/office/drawing/2014/main" id="{184EE523-3895-4091-8A26-596C80DC9C8E}"/>
              </a:ext>
            </a:extLst>
          </p:cNvPr>
          <p:cNvSpPr/>
          <p:nvPr/>
        </p:nvSpPr>
        <p:spPr>
          <a:xfrm>
            <a:off x="2984748" y="4614985"/>
            <a:ext cx="3230265" cy="72008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bg1">
                    <a:lumMod val="65000"/>
                  </a:schemeClr>
                </a:solidFill>
              </a:rPr>
              <a:t>GSGS “Doctoral Council”</a:t>
            </a:r>
          </a:p>
          <a:p>
            <a:pPr algn="ctr"/>
            <a:endParaRPr lang="en-GB" sz="1400" b="1" dirty="0"/>
          </a:p>
          <a:p>
            <a:pPr algn="ctr"/>
            <a:endParaRPr lang="en-GB" sz="1400" b="1" dirty="0"/>
          </a:p>
        </p:txBody>
      </p:sp>
      <p:grpSp>
        <p:nvGrpSpPr>
          <p:cNvPr id="198" name="Group 249">
            <a:extLst>
              <a:ext uri="{FF2B5EF4-FFF2-40B4-BE49-F238E27FC236}">
                <a16:creationId xmlns:a16="http://schemas.microsoft.com/office/drawing/2014/main" id="{12187528-BBEC-49B5-B8F4-CFD663142517}"/>
              </a:ext>
            </a:extLst>
          </p:cNvPr>
          <p:cNvGrpSpPr/>
          <p:nvPr/>
        </p:nvGrpSpPr>
        <p:grpSpPr>
          <a:xfrm>
            <a:off x="2225255" y="4614985"/>
            <a:ext cx="3989758" cy="1432680"/>
            <a:chOff x="3280755" y="4509120"/>
            <a:chExt cx="3989758" cy="1432680"/>
          </a:xfrm>
        </p:grpSpPr>
        <p:sp>
          <p:nvSpPr>
            <p:cNvPr id="199" name="Rechteck 198">
              <a:extLst>
                <a:ext uri="{FF2B5EF4-FFF2-40B4-BE49-F238E27FC236}">
                  <a16:creationId xmlns:a16="http://schemas.microsoft.com/office/drawing/2014/main" id="{668A1903-0E26-4C0F-B53F-53753F0A88E4}"/>
                </a:ext>
              </a:extLst>
            </p:cNvPr>
            <p:cNvSpPr/>
            <p:nvPr/>
          </p:nvSpPr>
          <p:spPr>
            <a:xfrm>
              <a:off x="4040248" y="4509120"/>
              <a:ext cx="3230265" cy="720080"/>
            </a:xfrm>
            <a:prstGeom prst="rect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GB" sz="1400" b="1" dirty="0">
                  <a:solidFill>
                    <a:schemeClr val="bg1">
                      <a:lumMod val="65000"/>
                    </a:schemeClr>
                  </a:solidFill>
                </a:rPr>
                <a:t>GSGS “Doctoral Council”</a:t>
              </a:r>
            </a:p>
            <a:p>
              <a:pPr algn="ctr"/>
              <a:endParaRPr lang="en-GB" sz="1400" b="1" dirty="0"/>
            </a:p>
            <a:p>
              <a:pPr algn="ctr"/>
              <a:endParaRPr lang="en-GB" sz="1400" b="1" dirty="0"/>
            </a:p>
          </p:txBody>
        </p:sp>
        <p:sp>
          <p:nvSpPr>
            <p:cNvPr id="201" name="Smiley 200">
              <a:extLst>
                <a:ext uri="{FF2B5EF4-FFF2-40B4-BE49-F238E27FC236}">
                  <a16:creationId xmlns:a16="http://schemas.microsoft.com/office/drawing/2014/main" id="{09F6172F-84D8-4B1B-B9C4-4752BADBEF11}"/>
                </a:ext>
              </a:extLst>
            </p:cNvPr>
            <p:cNvSpPr/>
            <p:nvPr/>
          </p:nvSpPr>
          <p:spPr>
            <a:xfrm>
              <a:off x="6543025" y="4831060"/>
              <a:ext cx="273260" cy="288032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3" name="Smiley 202">
              <a:extLst>
                <a:ext uri="{FF2B5EF4-FFF2-40B4-BE49-F238E27FC236}">
                  <a16:creationId xmlns:a16="http://schemas.microsoft.com/office/drawing/2014/main" id="{24B3D61C-A601-4B3C-8F18-7A8FE5EB37B4}"/>
                </a:ext>
              </a:extLst>
            </p:cNvPr>
            <p:cNvSpPr/>
            <p:nvPr/>
          </p:nvSpPr>
          <p:spPr>
            <a:xfrm>
              <a:off x="6167254" y="4831060"/>
              <a:ext cx="273260" cy="288032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5" name="Smiley 244">
              <a:extLst>
                <a:ext uri="{FF2B5EF4-FFF2-40B4-BE49-F238E27FC236}">
                  <a16:creationId xmlns:a16="http://schemas.microsoft.com/office/drawing/2014/main" id="{BF3B301C-1EA9-4C3F-82EA-7F6B7755D472}"/>
                </a:ext>
              </a:extLst>
            </p:cNvPr>
            <p:cNvSpPr/>
            <p:nvPr/>
          </p:nvSpPr>
          <p:spPr>
            <a:xfrm>
              <a:off x="5615637" y="4831060"/>
              <a:ext cx="273260" cy="288032"/>
            </a:xfrm>
            <a:prstGeom prst="smileyFac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50" name="Smiley 249">
              <a:extLst>
                <a:ext uri="{FF2B5EF4-FFF2-40B4-BE49-F238E27FC236}">
                  <a16:creationId xmlns:a16="http://schemas.microsoft.com/office/drawing/2014/main" id="{07721893-907F-4AAF-AC9D-E6955E34C244}"/>
                </a:ext>
              </a:extLst>
            </p:cNvPr>
            <p:cNvSpPr/>
            <p:nvPr/>
          </p:nvSpPr>
          <p:spPr>
            <a:xfrm>
              <a:off x="5239867" y="4831060"/>
              <a:ext cx="273260" cy="288032"/>
            </a:xfrm>
            <a:prstGeom prst="smileyFac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59" name="Smiley 258">
              <a:extLst>
                <a:ext uri="{FF2B5EF4-FFF2-40B4-BE49-F238E27FC236}">
                  <a16:creationId xmlns:a16="http://schemas.microsoft.com/office/drawing/2014/main" id="{4FD671B6-6899-4F91-BD77-1D7DA473DF49}"/>
                </a:ext>
              </a:extLst>
            </p:cNvPr>
            <p:cNvSpPr/>
            <p:nvPr/>
          </p:nvSpPr>
          <p:spPr>
            <a:xfrm>
              <a:off x="4664171" y="4831060"/>
              <a:ext cx="273260" cy="288032"/>
            </a:xfrm>
            <a:prstGeom prst="smileyFac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60" name="Smiley 259">
              <a:extLst>
                <a:ext uri="{FF2B5EF4-FFF2-40B4-BE49-F238E27FC236}">
                  <a16:creationId xmlns:a16="http://schemas.microsoft.com/office/drawing/2014/main" id="{E3B5E93A-14F0-4873-ADF3-586C39AFBAE7}"/>
                </a:ext>
              </a:extLst>
            </p:cNvPr>
            <p:cNvSpPr/>
            <p:nvPr/>
          </p:nvSpPr>
          <p:spPr>
            <a:xfrm>
              <a:off x="4288400" y="4831060"/>
              <a:ext cx="273260" cy="288032"/>
            </a:xfrm>
            <a:prstGeom prst="smileyFac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274" name="Gerade Verbindung 4">
              <a:extLst>
                <a:ext uri="{FF2B5EF4-FFF2-40B4-BE49-F238E27FC236}">
                  <a16:creationId xmlns:a16="http://schemas.microsoft.com/office/drawing/2014/main" id="{DAED725B-DE35-4DBA-AD64-879C29BD0DB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07229" y="5119092"/>
              <a:ext cx="654" cy="49885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Gerade Verbindung 185">
              <a:extLst>
                <a:ext uri="{FF2B5EF4-FFF2-40B4-BE49-F238E27FC236}">
                  <a16:creationId xmlns:a16="http://schemas.microsoft.com/office/drawing/2014/main" id="{DC31D11F-B897-4AA4-8473-B15A389EA63C}"/>
                </a:ext>
              </a:extLst>
            </p:cNvPr>
            <p:cNvCxnSpPr>
              <a:cxnSpLocks/>
              <a:endCxn id="201" idx="5"/>
            </p:cNvCxnSpPr>
            <p:nvPr/>
          </p:nvCxnSpPr>
          <p:spPr>
            <a:xfrm flipH="1" flipV="1">
              <a:off x="6776267" y="5076911"/>
              <a:ext cx="356912" cy="388639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Gerade Verbindung 189">
              <a:extLst>
                <a:ext uri="{FF2B5EF4-FFF2-40B4-BE49-F238E27FC236}">
                  <a16:creationId xmlns:a16="http://schemas.microsoft.com/office/drawing/2014/main" id="{1569D4C3-15AA-4314-8988-999B70B4F41F}"/>
                </a:ext>
              </a:extLst>
            </p:cNvPr>
            <p:cNvCxnSpPr>
              <a:cxnSpLocks/>
              <a:endCxn id="259" idx="4"/>
            </p:cNvCxnSpPr>
            <p:nvPr/>
          </p:nvCxnSpPr>
          <p:spPr>
            <a:xfrm flipV="1">
              <a:off x="3752391" y="5119092"/>
              <a:ext cx="1048410" cy="822708"/>
            </a:xfrm>
            <a:prstGeom prst="line">
              <a:avLst/>
            </a:prstGeom>
            <a:ln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77" name="Gerade Verbindung 190">
              <a:extLst>
                <a:ext uri="{FF2B5EF4-FFF2-40B4-BE49-F238E27FC236}">
                  <a16:creationId xmlns:a16="http://schemas.microsoft.com/office/drawing/2014/main" id="{D611AC6A-4568-40E9-91D2-87F4A02C9028}"/>
                </a:ext>
              </a:extLst>
            </p:cNvPr>
            <p:cNvCxnSpPr>
              <a:cxnSpLocks/>
              <a:endCxn id="260" idx="4"/>
            </p:cNvCxnSpPr>
            <p:nvPr/>
          </p:nvCxnSpPr>
          <p:spPr>
            <a:xfrm flipV="1">
              <a:off x="3280755" y="5119092"/>
              <a:ext cx="1144275" cy="670308"/>
            </a:xfrm>
            <a:prstGeom prst="line">
              <a:avLst/>
            </a:prstGeom>
            <a:ln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78" name="Gerade Verbindung 187">
              <a:extLst>
                <a:ext uri="{FF2B5EF4-FFF2-40B4-BE49-F238E27FC236}">
                  <a16:creationId xmlns:a16="http://schemas.microsoft.com/office/drawing/2014/main" id="{A4D52E8B-4DD3-47DF-87E0-0CAE98E9C518}"/>
                </a:ext>
              </a:extLst>
            </p:cNvPr>
            <p:cNvCxnSpPr>
              <a:cxnSpLocks/>
              <a:endCxn id="245" idx="4"/>
            </p:cNvCxnSpPr>
            <p:nvPr/>
          </p:nvCxnSpPr>
          <p:spPr>
            <a:xfrm flipV="1">
              <a:off x="5647833" y="5119092"/>
              <a:ext cx="104434" cy="660783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9" name="Gerade Verbindung 188">
              <a:extLst>
                <a:ext uri="{FF2B5EF4-FFF2-40B4-BE49-F238E27FC236}">
                  <a16:creationId xmlns:a16="http://schemas.microsoft.com/office/drawing/2014/main" id="{47706BD8-FD07-4FCB-9CD2-D7C661E9D8E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42478" y="5119093"/>
              <a:ext cx="435164" cy="50838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92" name="Gerade Verbindung 191"/>
          <p:cNvCxnSpPr>
            <a:cxnSpLocks/>
            <a:endCxn id="249" idx="4"/>
          </p:cNvCxnSpPr>
          <p:nvPr/>
        </p:nvCxnSpPr>
        <p:spPr>
          <a:xfrm flipH="1" flipV="1">
            <a:off x="5746637" y="3933032"/>
            <a:ext cx="590558" cy="1033658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3" name="Gerade Verbindung 192"/>
          <p:cNvCxnSpPr>
            <a:cxnSpLocks/>
            <a:endCxn id="257" idx="5"/>
          </p:cNvCxnSpPr>
          <p:nvPr/>
        </p:nvCxnSpPr>
        <p:spPr>
          <a:xfrm flipH="1" flipV="1">
            <a:off x="5465927" y="4106903"/>
            <a:ext cx="848780" cy="1266316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8" name="Sprechblase: rechteckig mit abgerundeten Ecken 187">
            <a:extLst>
              <a:ext uri="{FF2B5EF4-FFF2-40B4-BE49-F238E27FC236}">
                <a16:creationId xmlns:a16="http://schemas.microsoft.com/office/drawing/2014/main" id="{A34FF6CD-AD99-4E86-9323-9502924E1151}"/>
              </a:ext>
            </a:extLst>
          </p:cNvPr>
          <p:cNvSpPr/>
          <p:nvPr/>
        </p:nvSpPr>
        <p:spPr>
          <a:xfrm rot="16808817">
            <a:off x="1129235" y="3299926"/>
            <a:ext cx="1313076" cy="2098732"/>
          </a:xfrm>
          <a:prstGeom prst="wedgeRoundRectCallou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400" i="1" dirty="0"/>
              <a:t>The GSGS Doctoral Council is a </a:t>
            </a:r>
            <a:r>
              <a:rPr lang="en-GB" sz="1400" i="1" u="sng" dirty="0"/>
              <a:t>self-governing body</a:t>
            </a:r>
            <a:r>
              <a:rPr lang="en-GB" sz="1400" i="1" dirty="0"/>
              <a:t> of doctoral candidate members</a:t>
            </a:r>
            <a:endParaRPr lang="de-DE" sz="1400" i="1" dirty="0"/>
          </a:p>
        </p:txBody>
      </p:sp>
    </p:spTree>
    <p:extLst>
      <p:ext uri="{BB962C8B-B14F-4D97-AF65-F5344CB8AC3E}">
        <p14:creationId xmlns:p14="http://schemas.microsoft.com/office/powerpoint/2010/main" val="1039182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81"/>
    </mc:Choice>
    <mc:Fallback xmlns="">
      <p:transition spd="slow" advTm="598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" grpId="0" animBg="1"/>
      <p:bldP spid="18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Abgerundetes Rechteck 96"/>
          <p:cNvSpPr/>
          <p:nvPr/>
        </p:nvSpPr>
        <p:spPr>
          <a:xfrm>
            <a:off x="370136" y="224645"/>
            <a:ext cx="8403728" cy="640870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tabLst>
                <a:tab pos="2962275" algn="l"/>
                <a:tab pos="5738813" algn="r"/>
              </a:tabLst>
            </a:pPr>
            <a:r>
              <a:rPr lang="en-GB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University of Cologne</a:t>
            </a:r>
            <a:r>
              <a:rPr lang="en-GB" sz="2000" b="1" dirty="0"/>
              <a:t>     </a:t>
            </a:r>
          </a:p>
          <a:p>
            <a:pPr>
              <a:tabLst>
                <a:tab pos="2962275" algn="l"/>
                <a:tab pos="5738813" algn="r"/>
              </a:tabLst>
            </a:pPr>
            <a:r>
              <a:rPr lang="en-GB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</a:t>
            </a: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0" name="Abgerundetes Rechteck 199"/>
          <p:cNvSpPr/>
          <p:nvPr/>
        </p:nvSpPr>
        <p:spPr>
          <a:xfrm>
            <a:off x="531718" y="1683755"/>
            <a:ext cx="8098130" cy="4805583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tabLst>
                <a:tab pos="2962275" algn="l"/>
                <a:tab pos="5738813" algn="r"/>
              </a:tabLst>
            </a:pPr>
            <a:r>
              <a:rPr lang="en-GB" sz="1400" i="1" dirty="0"/>
              <a:t> </a:t>
            </a:r>
            <a:endParaRPr lang="en-GB" b="1" dirty="0"/>
          </a:p>
          <a:p>
            <a:pPr algn="r">
              <a:tabLst>
                <a:tab pos="2962275" algn="l"/>
                <a:tab pos="5738813" algn="r"/>
              </a:tabLst>
            </a:pPr>
            <a:endParaRPr lang="en-GB" b="1" dirty="0"/>
          </a:p>
          <a:p>
            <a:pPr algn="r">
              <a:tabLst>
                <a:tab pos="2962275" algn="l"/>
                <a:tab pos="5738813" algn="r"/>
              </a:tabLst>
            </a:pPr>
            <a:endParaRPr lang="en-GB" b="1" dirty="0"/>
          </a:p>
        </p:txBody>
      </p:sp>
      <p:sp>
        <p:nvSpPr>
          <p:cNvPr id="43" name="Abgerundetes Rechteck 42"/>
          <p:cNvSpPr/>
          <p:nvPr/>
        </p:nvSpPr>
        <p:spPr>
          <a:xfrm>
            <a:off x="864062" y="4545121"/>
            <a:ext cx="7178644" cy="1728192"/>
          </a:xfrm>
          <a:prstGeom prst="roundRect">
            <a:avLst/>
          </a:prstGeom>
          <a:noFill/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r"/>
            <a:endParaRPr lang="en-GB" sz="1400" b="1" dirty="0"/>
          </a:p>
        </p:txBody>
      </p:sp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07E8E146-EA83-483C-86B3-DDC74A7683E3}"/>
              </a:ext>
            </a:extLst>
          </p:cNvPr>
          <p:cNvGrpSpPr/>
          <p:nvPr/>
        </p:nvGrpSpPr>
        <p:grpSpPr>
          <a:xfrm>
            <a:off x="1979712" y="5545055"/>
            <a:ext cx="4577062" cy="656250"/>
            <a:chOff x="3399175" y="5545055"/>
            <a:chExt cx="4577062" cy="656250"/>
          </a:xfrm>
        </p:grpSpPr>
        <p:sp>
          <p:nvSpPr>
            <p:cNvPr id="3" name="Ellipse 2"/>
            <p:cNvSpPr/>
            <p:nvPr/>
          </p:nvSpPr>
          <p:spPr>
            <a:xfrm>
              <a:off x="6587970" y="5545055"/>
              <a:ext cx="166154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5" name="Ellipse 114"/>
            <p:cNvSpPr/>
            <p:nvPr/>
          </p:nvSpPr>
          <p:spPr>
            <a:xfrm>
              <a:off x="6809180" y="5545055"/>
              <a:ext cx="166154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6" name="Ellipse 115"/>
            <p:cNvSpPr/>
            <p:nvPr/>
          </p:nvSpPr>
          <p:spPr>
            <a:xfrm>
              <a:off x="7030390" y="5545055"/>
              <a:ext cx="166154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7" name="Ellipse 116"/>
            <p:cNvSpPr/>
            <p:nvPr/>
          </p:nvSpPr>
          <p:spPr>
            <a:xfrm>
              <a:off x="7251599" y="5545055"/>
              <a:ext cx="166154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8" name="Ellipse 117"/>
            <p:cNvSpPr/>
            <p:nvPr/>
          </p:nvSpPr>
          <p:spPr>
            <a:xfrm>
              <a:off x="7472809" y="5545055"/>
              <a:ext cx="166154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9" name="Ellipse 118"/>
            <p:cNvSpPr/>
            <p:nvPr/>
          </p:nvSpPr>
          <p:spPr>
            <a:xfrm>
              <a:off x="7694019" y="5545055"/>
              <a:ext cx="166154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0" name="Ellipse 119"/>
            <p:cNvSpPr/>
            <p:nvPr/>
          </p:nvSpPr>
          <p:spPr>
            <a:xfrm>
              <a:off x="6646859" y="5697455"/>
              <a:ext cx="166154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1" name="Ellipse 120"/>
            <p:cNvSpPr/>
            <p:nvPr/>
          </p:nvSpPr>
          <p:spPr>
            <a:xfrm>
              <a:off x="6868068" y="5697455"/>
              <a:ext cx="166154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2" name="Ellipse 121"/>
            <p:cNvSpPr/>
            <p:nvPr/>
          </p:nvSpPr>
          <p:spPr>
            <a:xfrm>
              <a:off x="7089278" y="5697455"/>
              <a:ext cx="166154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3" name="Ellipse 122"/>
            <p:cNvSpPr/>
            <p:nvPr/>
          </p:nvSpPr>
          <p:spPr>
            <a:xfrm>
              <a:off x="7310488" y="5697455"/>
              <a:ext cx="166154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4" name="Ellipse 123"/>
            <p:cNvSpPr/>
            <p:nvPr/>
          </p:nvSpPr>
          <p:spPr>
            <a:xfrm>
              <a:off x="7531698" y="5697455"/>
              <a:ext cx="166154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5" name="Ellipse 124"/>
            <p:cNvSpPr/>
            <p:nvPr/>
          </p:nvSpPr>
          <p:spPr>
            <a:xfrm>
              <a:off x="7752908" y="5697455"/>
              <a:ext cx="166154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6" name="Ellipse 125"/>
            <p:cNvSpPr/>
            <p:nvPr/>
          </p:nvSpPr>
          <p:spPr>
            <a:xfrm>
              <a:off x="6571096" y="5849855"/>
              <a:ext cx="166154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7" name="Ellipse 126"/>
            <p:cNvSpPr/>
            <p:nvPr/>
          </p:nvSpPr>
          <p:spPr>
            <a:xfrm>
              <a:off x="6792306" y="5849855"/>
              <a:ext cx="166154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8" name="Ellipse 127"/>
            <p:cNvSpPr/>
            <p:nvPr/>
          </p:nvSpPr>
          <p:spPr>
            <a:xfrm>
              <a:off x="7013516" y="5849855"/>
              <a:ext cx="166154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9" name="Ellipse 128"/>
            <p:cNvSpPr/>
            <p:nvPr/>
          </p:nvSpPr>
          <p:spPr>
            <a:xfrm>
              <a:off x="7234726" y="5849855"/>
              <a:ext cx="166154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0" name="Ellipse 129"/>
            <p:cNvSpPr/>
            <p:nvPr/>
          </p:nvSpPr>
          <p:spPr>
            <a:xfrm>
              <a:off x="7455935" y="5849855"/>
              <a:ext cx="166154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1" name="Ellipse 130"/>
            <p:cNvSpPr/>
            <p:nvPr/>
          </p:nvSpPr>
          <p:spPr>
            <a:xfrm>
              <a:off x="7677145" y="5849855"/>
              <a:ext cx="166154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2" name="Ellipse 131"/>
            <p:cNvSpPr/>
            <p:nvPr/>
          </p:nvSpPr>
          <p:spPr>
            <a:xfrm>
              <a:off x="6704034" y="6002255"/>
              <a:ext cx="166154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3" name="Ellipse 132"/>
            <p:cNvSpPr/>
            <p:nvPr/>
          </p:nvSpPr>
          <p:spPr>
            <a:xfrm>
              <a:off x="6925244" y="6002255"/>
              <a:ext cx="166154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4" name="Ellipse 133"/>
            <p:cNvSpPr/>
            <p:nvPr/>
          </p:nvSpPr>
          <p:spPr>
            <a:xfrm>
              <a:off x="7146454" y="6002255"/>
              <a:ext cx="166154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5" name="Ellipse 134"/>
            <p:cNvSpPr/>
            <p:nvPr/>
          </p:nvSpPr>
          <p:spPr>
            <a:xfrm>
              <a:off x="7367663" y="6002255"/>
              <a:ext cx="166154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6" name="Ellipse 135"/>
            <p:cNvSpPr/>
            <p:nvPr/>
          </p:nvSpPr>
          <p:spPr>
            <a:xfrm>
              <a:off x="7588873" y="6002255"/>
              <a:ext cx="166154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7" name="Ellipse 136"/>
            <p:cNvSpPr/>
            <p:nvPr/>
          </p:nvSpPr>
          <p:spPr>
            <a:xfrm>
              <a:off x="7810083" y="6002255"/>
              <a:ext cx="166154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8" name="Ellipse 137"/>
            <p:cNvSpPr/>
            <p:nvPr/>
          </p:nvSpPr>
          <p:spPr>
            <a:xfrm>
              <a:off x="5002009" y="5554580"/>
              <a:ext cx="166154" cy="18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9" name="Ellipse 138"/>
            <p:cNvSpPr/>
            <p:nvPr/>
          </p:nvSpPr>
          <p:spPr>
            <a:xfrm>
              <a:off x="5223219" y="5554580"/>
              <a:ext cx="166154" cy="18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0" name="Ellipse 139"/>
            <p:cNvSpPr/>
            <p:nvPr/>
          </p:nvSpPr>
          <p:spPr>
            <a:xfrm>
              <a:off x="5444429" y="5554580"/>
              <a:ext cx="166154" cy="18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1" name="Ellipse 140"/>
            <p:cNvSpPr/>
            <p:nvPr/>
          </p:nvSpPr>
          <p:spPr>
            <a:xfrm>
              <a:off x="5665639" y="5554580"/>
              <a:ext cx="166154" cy="18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2" name="Ellipse 141"/>
            <p:cNvSpPr/>
            <p:nvPr/>
          </p:nvSpPr>
          <p:spPr>
            <a:xfrm>
              <a:off x="5886849" y="5554580"/>
              <a:ext cx="166154" cy="18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3" name="Ellipse 142"/>
            <p:cNvSpPr/>
            <p:nvPr/>
          </p:nvSpPr>
          <p:spPr>
            <a:xfrm>
              <a:off x="6108059" y="5554580"/>
              <a:ext cx="166154" cy="18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4" name="Ellipse 143"/>
            <p:cNvSpPr/>
            <p:nvPr/>
          </p:nvSpPr>
          <p:spPr>
            <a:xfrm>
              <a:off x="5060898" y="5706980"/>
              <a:ext cx="166154" cy="18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5" name="Ellipse 144"/>
            <p:cNvSpPr/>
            <p:nvPr/>
          </p:nvSpPr>
          <p:spPr>
            <a:xfrm>
              <a:off x="5282108" y="5706980"/>
              <a:ext cx="166154" cy="18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6" name="Ellipse 145"/>
            <p:cNvSpPr/>
            <p:nvPr/>
          </p:nvSpPr>
          <p:spPr>
            <a:xfrm>
              <a:off x="5503318" y="5706980"/>
              <a:ext cx="166154" cy="18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7" name="Ellipse 146"/>
            <p:cNvSpPr/>
            <p:nvPr/>
          </p:nvSpPr>
          <p:spPr>
            <a:xfrm>
              <a:off x="5724528" y="5706980"/>
              <a:ext cx="166154" cy="18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8" name="Ellipse 147"/>
            <p:cNvSpPr/>
            <p:nvPr/>
          </p:nvSpPr>
          <p:spPr>
            <a:xfrm>
              <a:off x="5945737" y="5706980"/>
              <a:ext cx="166154" cy="18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9" name="Ellipse 148"/>
            <p:cNvSpPr/>
            <p:nvPr/>
          </p:nvSpPr>
          <p:spPr>
            <a:xfrm>
              <a:off x="6166947" y="5706980"/>
              <a:ext cx="166154" cy="18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0" name="Ellipse 149"/>
            <p:cNvSpPr/>
            <p:nvPr/>
          </p:nvSpPr>
          <p:spPr>
            <a:xfrm>
              <a:off x="4985136" y="5859380"/>
              <a:ext cx="166154" cy="18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1" name="Ellipse 150"/>
            <p:cNvSpPr/>
            <p:nvPr/>
          </p:nvSpPr>
          <p:spPr>
            <a:xfrm>
              <a:off x="5206345" y="5859380"/>
              <a:ext cx="166154" cy="18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2" name="Ellipse 151"/>
            <p:cNvSpPr/>
            <p:nvPr/>
          </p:nvSpPr>
          <p:spPr>
            <a:xfrm>
              <a:off x="5427555" y="5859380"/>
              <a:ext cx="166154" cy="18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3" name="Ellipse 152"/>
            <p:cNvSpPr/>
            <p:nvPr/>
          </p:nvSpPr>
          <p:spPr>
            <a:xfrm>
              <a:off x="5648765" y="5859380"/>
              <a:ext cx="166154" cy="18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4" name="Ellipse 153"/>
            <p:cNvSpPr/>
            <p:nvPr/>
          </p:nvSpPr>
          <p:spPr>
            <a:xfrm>
              <a:off x="5869975" y="5859380"/>
              <a:ext cx="166154" cy="18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5" name="Ellipse 154"/>
            <p:cNvSpPr/>
            <p:nvPr/>
          </p:nvSpPr>
          <p:spPr>
            <a:xfrm>
              <a:off x="6091185" y="5859380"/>
              <a:ext cx="166154" cy="18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6" name="Ellipse 155"/>
            <p:cNvSpPr/>
            <p:nvPr/>
          </p:nvSpPr>
          <p:spPr>
            <a:xfrm>
              <a:off x="5118073" y="6011780"/>
              <a:ext cx="166154" cy="18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7" name="Ellipse 156"/>
            <p:cNvSpPr/>
            <p:nvPr/>
          </p:nvSpPr>
          <p:spPr>
            <a:xfrm>
              <a:off x="5339283" y="6011780"/>
              <a:ext cx="166154" cy="18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8" name="Ellipse 157"/>
            <p:cNvSpPr/>
            <p:nvPr/>
          </p:nvSpPr>
          <p:spPr>
            <a:xfrm>
              <a:off x="5560493" y="6011780"/>
              <a:ext cx="166154" cy="18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9" name="Ellipse 158"/>
            <p:cNvSpPr/>
            <p:nvPr/>
          </p:nvSpPr>
          <p:spPr>
            <a:xfrm>
              <a:off x="5781703" y="6011780"/>
              <a:ext cx="166154" cy="18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0" name="Ellipse 159"/>
            <p:cNvSpPr/>
            <p:nvPr/>
          </p:nvSpPr>
          <p:spPr>
            <a:xfrm>
              <a:off x="6002913" y="6011780"/>
              <a:ext cx="166154" cy="18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1" name="Ellipse 160"/>
            <p:cNvSpPr/>
            <p:nvPr/>
          </p:nvSpPr>
          <p:spPr>
            <a:xfrm>
              <a:off x="6224123" y="6011780"/>
              <a:ext cx="166154" cy="18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2" name="Ellipse 161"/>
            <p:cNvSpPr/>
            <p:nvPr/>
          </p:nvSpPr>
          <p:spPr>
            <a:xfrm>
              <a:off x="3416049" y="5564105"/>
              <a:ext cx="166154" cy="18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3" name="Ellipse 162"/>
            <p:cNvSpPr/>
            <p:nvPr/>
          </p:nvSpPr>
          <p:spPr>
            <a:xfrm>
              <a:off x="3637259" y="5564105"/>
              <a:ext cx="166154" cy="18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4" name="Ellipse 163"/>
            <p:cNvSpPr/>
            <p:nvPr/>
          </p:nvSpPr>
          <p:spPr>
            <a:xfrm>
              <a:off x="3858469" y="5564105"/>
              <a:ext cx="166154" cy="18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5" name="Ellipse 164"/>
            <p:cNvSpPr/>
            <p:nvPr/>
          </p:nvSpPr>
          <p:spPr>
            <a:xfrm>
              <a:off x="4079678" y="5564105"/>
              <a:ext cx="166154" cy="18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6" name="Ellipse 165"/>
            <p:cNvSpPr/>
            <p:nvPr/>
          </p:nvSpPr>
          <p:spPr>
            <a:xfrm>
              <a:off x="4300888" y="5564105"/>
              <a:ext cx="166154" cy="18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7" name="Ellipse 166"/>
            <p:cNvSpPr/>
            <p:nvPr/>
          </p:nvSpPr>
          <p:spPr>
            <a:xfrm>
              <a:off x="4522098" y="5564105"/>
              <a:ext cx="166154" cy="18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8" name="Ellipse 167"/>
            <p:cNvSpPr/>
            <p:nvPr/>
          </p:nvSpPr>
          <p:spPr>
            <a:xfrm>
              <a:off x="3474937" y="5716505"/>
              <a:ext cx="166154" cy="18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9" name="Ellipse 168"/>
            <p:cNvSpPr/>
            <p:nvPr/>
          </p:nvSpPr>
          <p:spPr>
            <a:xfrm>
              <a:off x="3696147" y="5716505"/>
              <a:ext cx="166154" cy="18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0" name="Ellipse 169"/>
            <p:cNvSpPr/>
            <p:nvPr/>
          </p:nvSpPr>
          <p:spPr>
            <a:xfrm>
              <a:off x="3917357" y="5716505"/>
              <a:ext cx="166154" cy="18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1" name="Ellipse 170"/>
            <p:cNvSpPr/>
            <p:nvPr/>
          </p:nvSpPr>
          <p:spPr>
            <a:xfrm>
              <a:off x="4138567" y="5716505"/>
              <a:ext cx="166154" cy="18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2" name="Ellipse 171"/>
            <p:cNvSpPr/>
            <p:nvPr/>
          </p:nvSpPr>
          <p:spPr>
            <a:xfrm>
              <a:off x="4359777" y="5716505"/>
              <a:ext cx="166154" cy="18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3" name="Ellipse 172"/>
            <p:cNvSpPr/>
            <p:nvPr/>
          </p:nvSpPr>
          <p:spPr>
            <a:xfrm>
              <a:off x="4580987" y="5716505"/>
              <a:ext cx="166154" cy="18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4" name="Ellipse 173"/>
            <p:cNvSpPr/>
            <p:nvPr/>
          </p:nvSpPr>
          <p:spPr>
            <a:xfrm>
              <a:off x="3399175" y="5868905"/>
              <a:ext cx="166154" cy="18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5" name="Ellipse 174"/>
            <p:cNvSpPr/>
            <p:nvPr/>
          </p:nvSpPr>
          <p:spPr>
            <a:xfrm>
              <a:off x="3620385" y="5868905"/>
              <a:ext cx="166154" cy="18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6" name="Ellipse 175"/>
            <p:cNvSpPr/>
            <p:nvPr/>
          </p:nvSpPr>
          <p:spPr>
            <a:xfrm>
              <a:off x="3841595" y="5868905"/>
              <a:ext cx="166154" cy="18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7" name="Ellipse 176"/>
            <p:cNvSpPr/>
            <p:nvPr/>
          </p:nvSpPr>
          <p:spPr>
            <a:xfrm>
              <a:off x="4062805" y="5868905"/>
              <a:ext cx="166154" cy="18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8" name="Ellipse 177"/>
            <p:cNvSpPr/>
            <p:nvPr/>
          </p:nvSpPr>
          <p:spPr>
            <a:xfrm>
              <a:off x="4284014" y="5868905"/>
              <a:ext cx="166154" cy="18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9" name="Ellipse 178"/>
            <p:cNvSpPr/>
            <p:nvPr/>
          </p:nvSpPr>
          <p:spPr>
            <a:xfrm>
              <a:off x="4505224" y="5868905"/>
              <a:ext cx="166154" cy="18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0" name="Ellipse 179"/>
            <p:cNvSpPr/>
            <p:nvPr/>
          </p:nvSpPr>
          <p:spPr>
            <a:xfrm>
              <a:off x="3532113" y="6021305"/>
              <a:ext cx="166154" cy="18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1" name="Ellipse 180"/>
            <p:cNvSpPr/>
            <p:nvPr/>
          </p:nvSpPr>
          <p:spPr>
            <a:xfrm>
              <a:off x="3753323" y="6021305"/>
              <a:ext cx="166154" cy="18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2" name="Ellipse 181"/>
            <p:cNvSpPr/>
            <p:nvPr/>
          </p:nvSpPr>
          <p:spPr>
            <a:xfrm>
              <a:off x="3974533" y="6021305"/>
              <a:ext cx="166154" cy="18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3" name="Ellipse 182"/>
            <p:cNvSpPr/>
            <p:nvPr/>
          </p:nvSpPr>
          <p:spPr>
            <a:xfrm>
              <a:off x="4195742" y="6021305"/>
              <a:ext cx="166154" cy="18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4" name="Ellipse 183"/>
            <p:cNvSpPr/>
            <p:nvPr/>
          </p:nvSpPr>
          <p:spPr>
            <a:xfrm>
              <a:off x="4416952" y="6021305"/>
              <a:ext cx="166154" cy="18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5" name="Ellipse 184"/>
            <p:cNvSpPr/>
            <p:nvPr/>
          </p:nvSpPr>
          <p:spPr>
            <a:xfrm>
              <a:off x="4638162" y="6021305"/>
              <a:ext cx="166154" cy="18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50" name="Group 249"/>
          <p:cNvGrpSpPr/>
          <p:nvPr/>
        </p:nvGrpSpPr>
        <p:grpSpPr>
          <a:xfrm>
            <a:off x="2225255" y="4614985"/>
            <a:ext cx="3989758" cy="1432680"/>
            <a:chOff x="3280755" y="4509120"/>
            <a:chExt cx="3989758" cy="1432680"/>
          </a:xfrm>
        </p:grpSpPr>
        <p:sp>
          <p:nvSpPr>
            <p:cNvPr id="62" name="Rechteck 61"/>
            <p:cNvSpPr/>
            <p:nvPr/>
          </p:nvSpPr>
          <p:spPr>
            <a:xfrm>
              <a:off x="4040248" y="4509120"/>
              <a:ext cx="3230265" cy="720080"/>
            </a:xfrm>
            <a:prstGeom prst="rect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GB" sz="1400" b="1" dirty="0">
                  <a:solidFill>
                    <a:schemeClr val="bg1">
                      <a:lumMod val="65000"/>
                    </a:schemeClr>
                  </a:solidFill>
                </a:rPr>
                <a:t>GSGS Doctoral Council</a:t>
              </a:r>
            </a:p>
            <a:p>
              <a:pPr algn="ctr"/>
              <a:endParaRPr lang="en-GB" sz="1400" b="1" dirty="0"/>
            </a:p>
            <a:p>
              <a:pPr algn="ctr"/>
              <a:endParaRPr lang="en-GB" sz="1400" b="1" dirty="0"/>
            </a:p>
          </p:txBody>
        </p:sp>
        <p:sp>
          <p:nvSpPr>
            <p:cNvPr id="2" name="Smiley 1"/>
            <p:cNvSpPr/>
            <p:nvPr/>
          </p:nvSpPr>
          <p:spPr>
            <a:xfrm>
              <a:off x="6543025" y="4831060"/>
              <a:ext cx="273260" cy="288032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1" name="Smiley 80"/>
            <p:cNvSpPr/>
            <p:nvPr/>
          </p:nvSpPr>
          <p:spPr>
            <a:xfrm>
              <a:off x="6167254" y="4831060"/>
              <a:ext cx="273260" cy="288032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3" name="Smiley 82"/>
            <p:cNvSpPr/>
            <p:nvPr/>
          </p:nvSpPr>
          <p:spPr>
            <a:xfrm>
              <a:off x="5615637" y="4831060"/>
              <a:ext cx="273260" cy="288032"/>
            </a:xfrm>
            <a:prstGeom prst="smileyFac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4" name="Smiley 103"/>
            <p:cNvSpPr/>
            <p:nvPr/>
          </p:nvSpPr>
          <p:spPr>
            <a:xfrm>
              <a:off x="5239867" y="4831060"/>
              <a:ext cx="273260" cy="288032"/>
            </a:xfrm>
            <a:prstGeom prst="smileyFac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7" name="Smiley 106"/>
            <p:cNvSpPr/>
            <p:nvPr/>
          </p:nvSpPr>
          <p:spPr>
            <a:xfrm>
              <a:off x="4664171" y="4831060"/>
              <a:ext cx="273260" cy="288032"/>
            </a:xfrm>
            <a:prstGeom prst="smileyFac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8" name="Smiley 107"/>
            <p:cNvSpPr/>
            <p:nvPr/>
          </p:nvSpPr>
          <p:spPr>
            <a:xfrm>
              <a:off x="4288400" y="4831060"/>
              <a:ext cx="273260" cy="288032"/>
            </a:xfrm>
            <a:prstGeom prst="smileyFac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5" name="Gerade Verbindung 4"/>
            <p:cNvCxnSpPr>
              <a:cxnSpLocks/>
              <a:stCxn id="120" idx="1"/>
            </p:cNvCxnSpPr>
            <p:nvPr/>
          </p:nvCxnSpPr>
          <p:spPr>
            <a:xfrm flipV="1">
              <a:off x="6307229" y="5119092"/>
              <a:ext cx="654" cy="49885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Gerade Verbindung 185"/>
            <p:cNvCxnSpPr>
              <a:cxnSpLocks/>
              <a:stCxn id="118" idx="1"/>
              <a:endCxn id="2" idx="5"/>
            </p:cNvCxnSpPr>
            <p:nvPr/>
          </p:nvCxnSpPr>
          <p:spPr>
            <a:xfrm flipH="1" flipV="1">
              <a:off x="6776267" y="5076911"/>
              <a:ext cx="356912" cy="388639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Gerade Verbindung 189"/>
            <p:cNvCxnSpPr>
              <a:cxnSpLocks/>
              <a:stCxn id="182" idx="7"/>
              <a:endCxn id="107" idx="4"/>
            </p:cNvCxnSpPr>
            <p:nvPr/>
          </p:nvCxnSpPr>
          <p:spPr>
            <a:xfrm flipV="1">
              <a:off x="3752391" y="5119092"/>
              <a:ext cx="1048410" cy="822708"/>
            </a:xfrm>
            <a:prstGeom prst="line">
              <a:avLst/>
            </a:prstGeom>
            <a:ln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1" name="Gerade Verbindung 190"/>
            <p:cNvCxnSpPr>
              <a:cxnSpLocks/>
              <a:stCxn id="175" idx="1"/>
              <a:endCxn id="108" idx="4"/>
            </p:cNvCxnSpPr>
            <p:nvPr/>
          </p:nvCxnSpPr>
          <p:spPr>
            <a:xfrm flipV="1">
              <a:off x="3280755" y="5119092"/>
              <a:ext cx="1144275" cy="670308"/>
            </a:xfrm>
            <a:prstGeom prst="line">
              <a:avLst/>
            </a:prstGeom>
            <a:ln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88" name="Gerade Verbindung 187"/>
            <p:cNvCxnSpPr>
              <a:cxnSpLocks/>
              <a:stCxn id="154" idx="7"/>
              <a:endCxn id="83" idx="4"/>
            </p:cNvCxnSpPr>
            <p:nvPr/>
          </p:nvCxnSpPr>
          <p:spPr>
            <a:xfrm flipV="1">
              <a:off x="5647833" y="5119092"/>
              <a:ext cx="104434" cy="660783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9" name="Gerade Verbindung 188"/>
            <p:cNvCxnSpPr>
              <a:cxnSpLocks/>
              <a:stCxn id="145" idx="1"/>
            </p:cNvCxnSpPr>
            <p:nvPr/>
          </p:nvCxnSpPr>
          <p:spPr>
            <a:xfrm flipV="1">
              <a:off x="4942478" y="5119093"/>
              <a:ext cx="435164" cy="50838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96" name="Slide Number Placeholder 19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2A39F-551D-4A34-9FB1-903C1B515546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55" name="Regelmäßiges Fünfeck 54"/>
          <p:cNvSpPr/>
          <p:nvPr/>
        </p:nvSpPr>
        <p:spPr>
          <a:xfrm>
            <a:off x="6015308" y="3501008"/>
            <a:ext cx="382283" cy="390373"/>
          </a:xfrm>
          <a:prstGeom prst="pentagon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coord</a:t>
            </a:r>
            <a:endParaRPr lang="en-GB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8350D462-6D82-4E5B-A864-EC77E7ECAF77}"/>
              </a:ext>
            </a:extLst>
          </p:cNvPr>
          <p:cNvSpPr txBox="1"/>
          <p:nvPr/>
        </p:nvSpPr>
        <p:spPr>
          <a:xfrm>
            <a:off x="6433365" y="4754330"/>
            <a:ext cx="16093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b="1" dirty="0"/>
              <a:t>doctoral candidate members, </a:t>
            </a:r>
          </a:p>
          <a:p>
            <a:pPr algn="r"/>
            <a:r>
              <a:rPr lang="en-GB" sz="1400" b="1" dirty="0"/>
              <a:t>jointly called</a:t>
            </a:r>
          </a:p>
          <a:p>
            <a:pPr algn="r"/>
            <a:r>
              <a:rPr lang="en-GB" sz="1400" b="1" dirty="0"/>
              <a:t>“Doctoral Assembly”</a:t>
            </a:r>
          </a:p>
          <a:p>
            <a:endParaRPr lang="de-DE" sz="1400" dirty="0"/>
          </a:p>
        </p:txBody>
      </p:sp>
      <p:sp>
        <p:nvSpPr>
          <p:cNvPr id="198" name="Sprechblase: rechteckig mit abgerundeten Ecken 197">
            <a:extLst>
              <a:ext uri="{FF2B5EF4-FFF2-40B4-BE49-F238E27FC236}">
                <a16:creationId xmlns:a16="http://schemas.microsoft.com/office/drawing/2014/main" id="{1F15DB2A-C0E5-45D7-8EB4-521869A032FA}"/>
              </a:ext>
            </a:extLst>
          </p:cNvPr>
          <p:cNvSpPr/>
          <p:nvPr/>
        </p:nvSpPr>
        <p:spPr>
          <a:xfrm rot="15839880" flipV="1">
            <a:off x="7143151" y="2402775"/>
            <a:ext cx="1313076" cy="2157397"/>
          </a:xfrm>
          <a:prstGeom prst="wedgeRoundRectCallou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GB" sz="1400" i="1" dirty="0"/>
              <a:t>The Council organises monthly meetings with the GSGS coordinator to keep each-other up to date</a:t>
            </a:r>
            <a:endParaRPr lang="de-DE" sz="1400" i="1" dirty="0"/>
          </a:p>
        </p:txBody>
      </p:sp>
    </p:spTree>
    <p:extLst>
      <p:ext uri="{BB962C8B-B14F-4D97-AF65-F5344CB8AC3E}">
        <p14:creationId xmlns:p14="http://schemas.microsoft.com/office/powerpoint/2010/main" val="1168340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10"/>
    </mc:Choice>
    <mc:Fallback xmlns="">
      <p:transition spd="slow" advTm="451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Abgerundetes Rechteck 96"/>
          <p:cNvSpPr/>
          <p:nvPr/>
        </p:nvSpPr>
        <p:spPr>
          <a:xfrm>
            <a:off x="358273" y="224645"/>
            <a:ext cx="8403728" cy="640870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tabLst>
                <a:tab pos="2962275" algn="l"/>
                <a:tab pos="5738813" algn="r"/>
              </a:tabLst>
            </a:pPr>
            <a:r>
              <a:rPr lang="en-GB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University of Cologne</a:t>
            </a:r>
            <a:r>
              <a:rPr lang="en-GB" sz="2000" b="1" dirty="0"/>
              <a:t>     </a:t>
            </a:r>
          </a:p>
          <a:p>
            <a:pPr>
              <a:tabLst>
                <a:tab pos="2962275" algn="l"/>
                <a:tab pos="5738813" algn="r"/>
              </a:tabLst>
            </a:pPr>
            <a:r>
              <a:rPr lang="en-GB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</a:t>
            </a: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0" name="Abgerundetes Rechteck 199"/>
          <p:cNvSpPr/>
          <p:nvPr/>
        </p:nvSpPr>
        <p:spPr>
          <a:xfrm>
            <a:off x="531718" y="1683755"/>
            <a:ext cx="8098130" cy="4805583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r">
              <a:tabLst>
                <a:tab pos="2962275" algn="l"/>
                <a:tab pos="5738813" algn="r"/>
              </a:tabLst>
            </a:pPr>
            <a:endParaRPr lang="en-GB" sz="2000" b="1" dirty="0"/>
          </a:p>
          <a:p>
            <a:pPr algn="r">
              <a:tabLst>
                <a:tab pos="2962275" algn="l"/>
                <a:tab pos="5738813" algn="r"/>
              </a:tabLst>
            </a:pPr>
            <a:endParaRPr lang="en-GB" sz="2000" b="1" dirty="0"/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3B77B6FC-33BA-4E56-BB1A-A6A33F00B354}"/>
              </a:ext>
            </a:extLst>
          </p:cNvPr>
          <p:cNvGrpSpPr/>
          <p:nvPr/>
        </p:nvGrpSpPr>
        <p:grpSpPr>
          <a:xfrm>
            <a:off x="2984748" y="4614985"/>
            <a:ext cx="3230265" cy="720080"/>
            <a:chOff x="2984748" y="4614985"/>
            <a:chExt cx="3230265" cy="720080"/>
          </a:xfrm>
        </p:grpSpPr>
        <p:sp>
          <p:nvSpPr>
            <p:cNvPr id="62" name="Rechteck 61"/>
            <p:cNvSpPr/>
            <p:nvPr/>
          </p:nvSpPr>
          <p:spPr>
            <a:xfrm>
              <a:off x="2984748" y="4614985"/>
              <a:ext cx="3230265" cy="720080"/>
            </a:xfrm>
            <a:prstGeom prst="rect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GB" sz="1400" b="1" dirty="0">
                  <a:solidFill>
                    <a:schemeClr val="bg1">
                      <a:lumMod val="65000"/>
                    </a:schemeClr>
                  </a:solidFill>
                </a:rPr>
                <a:t>GSGS Doctoral Council</a:t>
              </a:r>
            </a:p>
            <a:p>
              <a:pPr algn="ctr"/>
              <a:endParaRPr lang="en-GB" sz="1400" b="1" dirty="0"/>
            </a:p>
            <a:p>
              <a:pPr algn="ctr"/>
              <a:endParaRPr lang="en-GB" sz="1400" b="1" dirty="0"/>
            </a:p>
          </p:txBody>
        </p:sp>
        <p:sp>
          <p:nvSpPr>
            <p:cNvPr id="2" name="Smiley 1"/>
            <p:cNvSpPr/>
            <p:nvPr/>
          </p:nvSpPr>
          <p:spPr>
            <a:xfrm>
              <a:off x="5487525" y="4936925"/>
              <a:ext cx="273260" cy="288032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1" name="Smiley 80"/>
            <p:cNvSpPr/>
            <p:nvPr/>
          </p:nvSpPr>
          <p:spPr>
            <a:xfrm>
              <a:off x="5111754" y="4936925"/>
              <a:ext cx="273260" cy="288032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3" name="Smiley 82"/>
            <p:cNvSpPr/>
            <p:nvPr/>
          </p:nvSpPr>
          <p:spPr>
            <a:xfrm>
              <a:off x="4560137" y="4936925"/>
              <a:ext cx="273260" cy="288032"/>
            </a:xfrm>
            <a:prstGeom prst="smileyFac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4" name="Smiley 103"/>
            <p:cNvSpPr/>
            <p:nvPr/>
          </p:nvSpPr>
          <p:spPr>
            <a:xfrm>
              <a:off x="4184367" y="4936925"/>
              <a:ext cx="273260" cy="288032"/>
            </a:xfrm>
            <a:prstGeom prst="smileyFac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7" name="Smiley 106"/>
            <p:cNvSpPr/>
            <p:nvPr/>
          </p:nvSpPr>
          <p:spPr>
            <a:xfrm>
              <a:off x="3608671" y="4936925"/>
              <a:ext cx="273260" cy="288032"/>
            </a:xfrm>
            <a:prstGeom prst="smileyFac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8" name="Smiley 107"/>
            <p:cNvSpPr/>
            <p:nvPr/>
          </p:nvSpPr>
          <p:spPr>
            <a:xfrm>
              <a:off x="3232900" y="4936925"/>
              <a:ext cx="273260" cy="288032"/>
            </a:xfrm>
            <a:prstGeom prst="smileyFac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09" name="Gruppieren 108">
            <a:extLst>
              <a:ext uri="{FF2B5EF4-FFF2-40B4-BE49-F238E27FC236}">
                <a16:creationId xmlns:a16="http://schemas.microsoft.com/office/drawing/2014/main" id="{A1E29B7F-F276-4904-9D85-CF74193ED110}"/>
              </a:ext>
            </a:extLst>
          </p:cNvPr>
          <p:cNvGrpSpPr/>
          <p:nvPr/>
        </p:nvGrpSpPr>
        <p:grpSpPr>
          <a:xfrm>
            <a:off x="2984748" y="5661248"/>
            <a:ext cx="3230265" cy="720080"/>
            <a:chOff x="2984748" y="4614985"/>
            <a:chExt cx="3230265" cy="720080"/>
          </a:xfrm>
        </p:grpSpPr>
        <p:sp>
          <p:nvSpPr>
            <p:cNvPr id="110" name="Rechteck 109">
              <a:extLst>
                <a:ext uri="{FF2B5EF4-FFF2-40B4-BE49-F238E27FC236}">
                  <a16:creationId xmlns:a16="http://schemas.microsoft.com/office/drawing/2014/main" id="{FEE2EA33-8E71-4974-A53F-8DD5C5833109}"/>
                </a:ext>
              </a:extLst>
            </p:cNvPr>
            <p:cNvSpPr/>
            <p:nvPr/>
          </p:nvSpPr>
          <p:spPr>
            <a:xfrm>
              <a:off x="2984748" y="4614985"/>
              <a:ext cx="3230265" cy="720080"/>
            </a:xfrm>
            <a:prstGeom prst="rect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GB" sz="1400" b="1" dirty="0">
                  <a:solidFill>
                    <a:schemeClr val="bg1">
                      <a:lumMod val="65000"/>
                    </a:schemeClr>
                  </a:solidFill>
                </a:rPr>
                <a:t>GSGS Doctoral Council</a:t>
              </a:r>
            </a:p>
            <a:p>
              <a:pPr algn="ctr"/>
              <a:endParaRPr lang="en-GB" sz="1400" b="1" dirty="0"/>
            </a:p>
            <a:p>
              <a:pPr algn="ctr"/>
              <a:endParaRPr lang="en-GB" sz="1400" b="1" dirty="0"/>
            </a:p>
          </p:txBody>
        </p:sp>
        <p:sp>
          <p:nvSpPr>
            <p:cNvPr id="111" name="Smiley 110">
              <a:extLst>
                <a:ext uri="{FF2B5EF4-FFF2-40B4-BE49-F238E27FC236}">
                  <a16:creationId xmlns:a16="http://schemas.microsoft.com/office/drawing/2014/main" id="{683FE6B4-B0B3-487F-8933-4FD59CCDDD5F}"/>
                </a:ext>
              </a:extLst>
            </p:cNvPr>
            <p:cNvSpPr/>
            <p:nvPr/>
          </p:nvSpPr>
          <p:spPr>
            <a:xfrm>
              <a:off x="5487525" y="4936925"/>
              <a:ext cx="273260" cy="288032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2" name="Smiley 111">
              <a:extLst>
                <a:ext uri="{FF2B5EF4-FFF2-40B4-BE49-F238E27FC236}">
                  <a16:creationId xmlns:a16="http://schemas.microsoft.com/office/drawing/2014/main" id="{F765A23B-7EF7-4AB7-89D5-E126D83C5C53}"/>
                </a:ext>
              </a:extLst>
            </p:cNvPr>
            <p:cNvSpPr/>
            <p:nvPr/>
          </p:nvSpPr>
          <p:spPr>
            <a:xfrm>
              <a:off x="5111754" y="4936925"/>
              <a:ext cx="273260" cy="288032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3" name="Smiley 112">
              <a:extLst>
                <a:ext uri="{FF2B5EF4-FFF2-40B4-BE49-F238E27FC236}">
                  <a16:creationId xmlns:a16="http://schemas.microsoft.com/office/drawing/2014/main" id="{89D8BFCD-3C73-434F-B935-DAD43ACA049F}"/>
                </a:ext>
              </a:extLst>
            </p:cNvPr>
            <p:cNvSpPr/>
            <p:nvPr/>
          </p:nvSpPr>
          <p:spPr>
            <a:xfrm>
              <a:off x="4560137" y="4936925"/>
              <a:ext cx="273260" cy="288032"/>
            </a:xfrm>
            <a:prstGeom prst="smileyFac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4" name="Smiley 113">
              <a:extLst>
                <a:ext uri="{FF2B5EF4-FFF2-40B4-BE49-F238E27FC236}">
                  <a16:creationId xmlns:a16="http://schemas.microsoft.com/office/drawing/2014/main" id="{18E1DE97-339C-45FF-B1F5-36DA90D47323}"/>
                </a:ext>
              </a:extLst>
            </p:cNvPr>
            <p:cNvSpPr/>
            <p:nvPr/>
          </p:nvSpPr>
          <p:spPr>
            <a:xfrm>
              <a:off x="4184367" y="4936925"/>
              <a:ext cx="273260" cy="288032"/>
            </a:xfrm>
            <a:prstGeom prst="smileyFac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7" name="Smiley 186">
              <a:extLst>
                <a:ext uri="{FF2B5EF4-FFF2-40B4-BE49-F238E27FC236}">
                  <a16:creationId xmlns:a16="http://schemas.microsoft.com/office/drawing/2014/main" id="{DF6AD78E-AD1C-46B3-91BE-AC9D1692CB85}"/>
                </a:ext>
              </a:extLst>
            </p:cNvPr>
            <p:cNvSpPr/>
            <p:nvPr/>
          </p:nvSpPr>
          <p:spPr>
            <a:xfrm>
              <a:off x="3608671" y="4936925"/>
              <a:ext cx="273260" cy="288032"/>
            </a:xfrm>
            <a:prstGeom prst="smileyFac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92" name="Smiley 191">
              <a:extLst>
                <a:ext uri="{FF2B5EF4-FFF2-40B4-BE49-F238E27FC236}">
                  <a16:creationId xmlns:a16="http://schemas.microsoft.com/office/drawing/2014/main" id="{E98651F8-8EC2-4E2A-B1C0-D610FEE38D95}"/>
                </a:ext>
              </a:extLst>
            </p:cNvPr>
            <p:cNvSpPr/>
            <p:nvPr/>
          </p:nvSpPr>
          <p:spPr>
            <a:xfrm>
              <a:off x="3232900" y="4936925"/>
              <a:ext cx="273260" cy="288032"/>
            </a:xfrm>
            <a:prstGeom prst="smileyFac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94" name="Slide Number Placeholder 195">
            <a:extLst>
              <a:ext uri="{FF2B5EF4-FFF2-40B4-BE49-F238E27FC236}">
                <a16:creationId xmlns:a16="http://schemas.microsoft.com/office/drawing/2014/main" id="{6B323D29-634D-4B67-B470-A544AC823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202A39F-551D-4A34-9FB1-903C1B515546}" type="slidenum">
              <a:rPr lang="de-DE" smtClean="0"/>
              <a:pPr/>
              <a:t>4</a:t>
            </a:fld>
            <a:endParaRPr lang="de-DE" dirty="0"/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261F88BF-2C15-45BE-AB8E-AFB4BA7E98DA}"/>
              </a:ext>
            </a:extLst>
          </p:cNvPr>
          <p:cNvGrpSpPr/>
          <p:nvPr/>
        </p:nvGrpSpPr>
        <p:grpSpPr>
          <a:xfrm>
            <a:off x="886427" y="1846356"/>
            <a:ext cx="8084813" cy="2980461"/>
            <a:chOff x="886427" y="1846356"/>
            <a:chExt cx="8084813" cy="2980461"/>
          </a:xfrm>
        </p:grpSpPr>
        <p:sp>
          <p:nvSpPr>
            <p:cNvPr id="195" name="Textfeld 194">
              <a:extLst>
                <a:ext uri="{FF2B5EF4-FFF2-40B4-BE49-F238E27FC236}">
                  <a16:creationId xmlns:a16="http://schemas.microsoft.com/office/drawing/2014/main" id="{E872ACF9-2F91-4593-A836-6CAD491B77B1}"/>
                </a:ext>
              </a:extLst>
            </p:cNvPr>
            <p:cNvSpPr txBox="1"/>
            <p:nvPr/>
          </p:nvSpPr>
          <p:spPr>
            <a:xfrm>
              <a:off x="5550309" y="4011209"/>
              <a:ext cx="2716879" cy="8156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hlinkClick r:id="rId3"/>
                </a:rPr>
                <a:t>Stephan Schlegel </a:t>
              </a:r>
              <a:r>
                <a:rPr lang="en-GB" dirty="0"/>
                <a:t>(Geophysics, WG Saur)</a:t>
              </a:r>
              <a:endParaRPr lang="en-GB" sz="1100" dirty="0"/>
            </a:p>
            <a:p>
              <a:endParaRPr lang="en-GB" sz="1100" dirty="0"/>
            </a:p>
          </p:txBody>
        </p:sp>
        <p:sp>
          <p:nvSpPr>
            <p:cNvPr id="197" name="Textfeld 196">
              <a:extLst>
                <a:ext uri="{FF2B5EF4-FFF2-40B4-BE49-F238E27FC236}">
                  <a16:creationId xmlns:a16="http://schemas.microsoft.com/office/drawing/2014/main" id="{808836CE-9EF8-436F-8898-4741C73F2CDA}"/>
                </a:ext>
              </a:extLst>
            </p:cNvPr>
            <p:cNvSpPr txBox="1"/>
            <p:nvPr/>
          </p:nvSpPr>
          <p:spPr>
            <a:xfrm>
              <a:off x="991585" y="2624985"/>
              <a:ext cx="2811615" cy="10926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hlinkClick r:id="rId4"/>
                </a:rPr>
                <a:t>Sara Anthony</a:t>
              </a:r>
              <a:r>
                <a:rPr lang="en-GB" dirty="0"/>
                <a:t> </a:t>
              </a:r>
              <a:br>
                <a:rPr lang="en-GB" dirty="0"/>
              </a:br>
              <a:r>
                <a:rPr lang="en-GB" dirty="0"/>
                <a:t>(Geology &amp; Mineralogy, </a:t>
              </a:r>
              <a:br>
                <a:rPr lang="en-GB" dirty="0"/>
              </a:br>
              <a:r>
                <a:rPr lang="en-GB" dirty="0"/>
                <a:t>WG </a:t>
              </a:r>
              <a:r>
                <a:rPr lang="en-GB" dirty="0" err="1"/>
                <a:t>Rethemeyer</a:t>
              </a:r>
              <a:r>
                <a:rPr lang="en-GB" dirty="0"/>
                <a:t>)</a:t>
              </a:r>
              <a:endParaRPr lang="en-GB" sz="1100" dirty="0"/>
            </a:p>
            <a:p>
              <a:endParaRPr lang="en-GB" sz="1100" dirty="0"/>
            </a:p>
          </p:txBody>
        </p:sp>
        <p:sp>
          <p:nvSpPr>
            <p:cNvPr id="199" name="Textfeld 198">
              <a:extLst>
                <a:ext uri="{FF2B5EF4-FFF2-40B4-BE49-F238E27FC236}">
                  <a16:creationId xmlns:a16="http://schemas.microsoft.com/office/drawing/2014/main" id="{D0685A39-13E0-4157-9E30-A16EE8CF0D58}"/>
                </a:ext>
              </a:extLst>
            </p:cNvPr>
            <p:cNvSpPr txBox="1"/>
            <p:nvPr/>
          </p:nvSpPr>
          <p:spPr>
            <a:xfrm>
              <a:off x="6159625" y="3351632"/>
              <a:ext cx="28116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hlinkClick r:id="rId5"/>
                </a:rPr>
                <a:t>Sarah Rabe</a:t>
              </a:r>
              <a:r>
                <a:rPr lang="en-GB" dirty="0"/>
                <a:t> </a:t>
              </a:r>
              <a:br>
                <a:rPr lang="en-GB" dirty="0"/>
              </a:br>
              <a:r>
                <a:rPr lang="en-GB" dirty="0"/>
                <a:t>(Geography, WG </a:t>
              </a:r>
              <a:r>
                <a:rPr lang="en-GB" dirty="0" err="1"/>
                <a:t>Kraas</a:t>
              </a:r>
              <a:r>
                <a:rPr lang="en-GB" dirty="0"/>
                <a:t>)</a:t>
              </a:r>
              <a:endParaRPr lang="en-GB" sz="1100" dirty="0"/>
            </a:p>
          </p:txBody>
        </p:sp>
        <p:sp>
          <p:nvSpPr>
            <p:cNvPr id="201" name="Textfeld 200">
              <a:extLst>
                <a:ext uri="{FF2B5EF4-FFF2-40B4-BE49-F238E27FC236}">
                  <a16:creationId xmlns:a16="http://schemas.microsoft.com/office/drawing/2014/main" id="{2969B8CC-4192-4FC7-883B-94BD3B614CDD}"/>
                </a:ext>
              </a:extLst>
            </p:cNvPr>
            <p:cNvSpPr txBox="1"/>
            <p:nvPr/>
          </p:nvSpPr>
          <p:spPr>
            <a:xfrm>
              <a:off x="4900386" y="2712104"/>
              <a:ext cx="238175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hlinkClick r:id="rId6"/>
                </a:rPr>
                <a:t>Sarah </a:t>
              </a:r>
              <a:r>
                <a:rPr lang="en-GB" dirty="0" err="1">
                  <a:hlinkClick r:id="rId6"/>
                </a:rPr>
                <a:t>Luft</a:t>
              </a:r>
              <a:endParaRPr lang="en-GB" dirty="0"/>
            </a:p>
            <a:p>
              <a:r>
                <a:rPr lang="en-GB" dirty="0"/>
                <a:t>(Geography, WG </a:t>
              </a:r>
              <a:r>
                <a:rPr lang="en-GB" dirty="0" err="1"/>
                <a:t>Kraas</a:t>
              </a:r>
              <a:r>
                <a:rPr lang="en-GB" dirty="0"/>
                <a:t>)</a:t>
              </a:r>
            </a:p>
          </p:txBody>
        </p:sp>
        <p:sp>
          <p:nvSpPr>
            <p:cNvPr id="202" name="Textfeld 201">
              <a:extLst>
                <a:ext uri="{FF2B5EF4-FFF2-40B4-BE49-F238E27FC236}">
                  <a16:creationId xmlns:a16="http://schemas.microsoft.com/office/drawing/2014/main" id="{8FF783F7-1BFF-4C3B-B667-779C61049EF5}"/>
                </a:ext>
              </a:extLst>
            </p:cNvPr>
            <p:cNvSpPr txBox="1"/>
            <p:nvPr/>
          </p:nvSpPr>
          <p:spPr>
            <a:xfrm>
              <a:off x="2770381" y="3419205"/>
              <a:ext cx="28116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hlinkClick r:id="rId7"/>
                </a:rPr>
                <a:t>Bahru </a:t>
              </a:r>
              <a:r>
                <a:rPr lang="en-GB" dirty="0" err="1">
                  <a:hlinkClick r:id="rId7"/>
                </a:rPr>
                <a:t>Zinaye</a:t>
              </a:r>
              <a:r>
                <a:rPr lang="en-GB" dirty="0">
                  <a:hlinkClick r:id="rId7"/>
                </a:rPr>
                <a:t> </a:t>
              </a:r>
              <a:r>
                <a:rPr lang="en-GB" dirty="0" err="1">
                  <a:hlinkClick r:id="rId7"/>
                </a:rPr>
                <a:t>Asegahegn</a:t>
              </a:r>
              <a:br>
                <a:rPr lang="en-GB" dirty="0"/>
              </a:br>
              <a:r>
                <a:rPr lang="en-GB" dirty="0"/>
                <a:t>(Geography, WG </a:t>
              </a:r>
              <a:r>
                <a:rPr lang="en-GB" dirty="0" err="1"/>
                <a:t>Schäbitz</a:t>
              </a:r>
              <a:r>
                <a:rPr lang="en-GB" dirty="0"/>
                <a:t>)</a:t>
              </a:r>
              <a:endParaRPr lang="en-GB" sz="1100" dirty="0"/>
            </a:p>
          </p:txBody>
        </p:sp>
        <p:sp>
          <p:nvSpPr>
            <p:cNvPr id="203" name="Textfeld 202">
              <a:extLst>
                <a:ext uri="{FF2B5EF4-FFF2-40B4-BE49-F238E27FC236}">
                  <a16:creationId xmlns:a16="http://schemas.microsoft.com/office/drawing/2014/main" id="{327F9EDD-3592-4D8C-AE21-16A8076D3446}"/>
                </a:ext>
              </a:extLst>
            </p:cNvPr>
            <p:cNvSpPr txBox="1"/>
            <p:nvPr/>
          </p:nvSpPr>
          <p:spPr>
            <a:xfrm>
              <a:off x="886427" y="1846356"/>
              <a:ext cx="74269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These </a:t>
              </a:r>
              <a:r>
                <a:rPr lang="de-DE" dirty="0" err="1"/>
                <a:t>members</a:t>
              </a:r>
              <a:r>
                <a:rPr lang="de-DE" dirty="0"/>
                <a:t> </a:t>
              </a:r>
              <a:r>
                <a:rPr lang="de-DE" dirty="0" err="1"/>
                <a:t>were</a:t>
              </a:r>
              <a:r>
                <a:rPr lang="de-DE" dirty="0"/>
                <a:t> </a:t>
              </a:r>
              <a:r>
                <a:rPr lang="de-DE" dirty="0" err="1"/>
                <a:t>elected</a:t>
              </a:r>
              <a:r>
                <a:rPr lang="de-DE" dirty="0"/>
                <a:t> </a:t>
              </a:r>
              <a:r>
                <a:rPr lang="de-DE" dirty="0" err="1"/>
                <a:t>to</a:t>
              </a:r>
              <a:r>
                <a:rPr lang="de-DE" dirty="0"/>
                <a:t> </a:t>
              </a:r>
              <a:r>
                <a:rPr lang="de-DE" dirty="0" err="1"/>
                <a:t>the</a:t>
              </a:r>
              <a:r>
                <a:rPr lang="de-DE" dirty="0"/>
                <a:t> GSGS </a:t>
              </a:r>
              <a:r>
                <a:rPr lang="de-DE" dirty="0" err="1"/>
                <a:t>Doctoral</a:t>
              </a:r>
              <a:r>
                <a:rPr lang="de-DE" dirty="0"/>
                <a:t> Council on 05 March 2021</a:t>
              </a:r>
            </a:p>
          </p:txBody>
        </p:sp>
        <p:sp>
          <p:nvSpPr>
            <p:cNvPr id="28" name="Textfeld 27">
              <a:extLst>
                <a:ext uri="{FF2B5EF4-FFF2-40B4-BE49-F238E27FC236}">
                  <a16:creationId xmlns:a16="http://schemas.microsoft.com/office/drawing/2014/main" id="{7004C8E9-4AA3-445D-B79A-F3D649C8CA8A}"/>
                </a:ext>
              </a:extLst>
            </p:cNvPr>
            <p:cNvSpPr txBox="1"/>
            <p:nvPr/>
          </p:nvSpPr>
          <p:spPr>
            <a:xfrm>
              <a:off x="932573" y="4003492"/>
              <a:ext cx="2716879" cy="8156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hlinkClick r:id="rId8"/>
                </a:rPr>
                <a:t>Barbara Blanco</a:t>
              </a:r>
              <a:r>
                <a:rPr lang="en-GB" dirty="0">
                  <a:hlinkClick r:id="rId3"/>
                </a:rPr>
                <a:t> </a:t>
              </a:r>
              <a:r>
                <a:rPr lang="en-GB" dirty="0"/>
                <a:t>(Geophysics, WG </a:t>
              </a:r>
              <a:r>
                <a:rPr lang="en-GB" dirty="0" err="1"/>
                <a:t>Tezkan</a:t>
              </a:r>
              <a:r>
                <a:rPr lang="en-GB" dirty="0"/>
                <a:t>)</a:t>
              </a:r>
              <a:endParaRPr lang="en-GB" sz="1100" dirty="0"/>
            </a:p>
            <a:p>
              <a:endParaRPr lang="en-GB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44084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12"/>
    </mc:Choice>
    <mc:Fallback xmlns="">
      <p:transition spd="slow" advTm="66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Abgerundetes Rechteck 96"/>
          <p:cNvSpPr/>
          <p:nvPr/>
        </p:nvSpPr>
        <p:spPr>
          <a:xfrm>
            <a:off x="370136" y="224645"/>
            <a:ext cx="8403728" cy="640870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tabLst>
                <a:tab pos="2962275" algn="l"/>
                <a:tab pos="5738813" algn="r"/>
              </a:tabLst>
            </a:pPr>
            <a:r>
              <a:rPr lang="en-GB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University of Cologne</a:t>
            </a:r>
            <a:r>
              <a:rPr lang="en-GB" sz="2000" b="1" dirty="0"/>
              <a:t>     </a:t>
            </a:r>
            <a:r>
              <a:rPr lang="en-GB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</a:t>
            </a: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Abgerundetes Rechteck 199">
            <a:extLst>
              <a:ext uri="{FF2B5EF4-FFF2-40B4-BE49-F238E27FC236}">
                <a16:creationId xmlns:a16="http://schemas.microsoft.com/office/drawing/2014/main" id="{CDF9C21C-126B-4BEB-841D-7B20B8AEC7B7}"/>
              </a:ext>
            </a:extLst>
          </p:cNvPr>
          <p:cNvSpPr/>
          <p:nvPr/>
        </p:nvSpPr>
        <p:spPr>
          <a:xfrm>
            <a:off x="531718" y="1683755"/>
            <a:ext cx="8098130" cy="4805583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r">
              <a:tabLst>
                <a:tab pos="2962275" algn="l"/>
                <a:tab pos="5738813" algn="r"/>
              </a:tabLst>
            </a:pPr>
            <a:endParaRPr lang="en-GB" sz="2000" b="1" dirty="0"/>
          </a:p>
          <a:p>
            <a:pPr algn="r">
              <a:tabLst>
                <a:tab pos="2962275" algn="l"/>
                <a:tab pos="5738813" algn="r"/>
              </a:tabLst>
            </a:pPr>
            <a:endParaRPr lang="en-GB" sz="2000" b="1" dirty="0"/>
          </a:p>
        </p:txBody>
      </p:sp>
      <p:sp>
        <p:nvSpPr>
          <p:cNvPr id="200" name="Abgerundetes Rechteck 199"/>
          <p:cNvSpPr/>
          <p:nvPr/>
        </p:nvSpPr>
        <p:spPr>
          <a:xfrm>
            <a:off x="531718" y="1683755"/>
            <a:ext cx="8098130" cy="480558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tabLst>
                <a:tab pos="2962275" algn="l"/>
                <a:tab pos="5738813" algn="r"/>
              </a:tabLst>
            </a:pPr>
            <a:r>
              <a:rPr lang="en-GB" sz="1600" b="1" dirty="0"/>
              <a:t>Faculty of Mathematics and Natural Sciences (MNF)</a:t>
            </a:r>
          </a:p>
          <a:p>
            <a:pPr algn="r">
              <a:tabLst>
                <a:tab pos="2962275" algn="l"/>
                <a:tab pos="5738813" algn="r"/>
              </a:tabLst>
            </a:pPr>
            <a:endParaRPr lang="en-GB" sz="2000" b="1" dirty="0"/>
          </a:p>
          <a:p>
            <a:pPr algn="r">
              <a:tabLst>
                <a:tab pos="2962275" algn="l"/>
                <a:tab pos="5738813" algn="r"/>
              </a:tabLst>
            </a:pPr>
            <a:endParaRPr lang="en-GB" sz="2000" b="1" dirty="0"/>
          </a:p>
        </p:txBody>
      </p:sp>
      <p:sp>
        <p:nvSpPr>
          <p:cNvPr id="110" name="Rechteck 109">
            <a:extLst>
              <a:ext uri="{FF2B5EF4-FFF2-40B4-BE49-F238E27FC236}">
                <a16:creationId xmlns:a16="http://schemas.microsoft.com/office/drawing/2014/main" id="{FEE2EA33-8E71-4974-A53F-8DD5C5833109}"/>
              </a:ext>
            </a:extLst>
          </p:cNvPr>
          <p:cNvSpPr/>
          <p:nvPr/>
        </p:nvSpPr>
        <p:spPr>
          <a:xfrm>
            <a:off x="1187624" y="4928629"/>
            <a:ext cx="1368153" cy="72008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400" b="1" dirty="0" err="1">
                <a:solidFill>
                  <a:schemeClr val="bg1">
                    <a:lumMod val="65000"/>
                  </a:schemeClr>
                </a:solidFill>
              </a:rPr>
              <a:t>GSfBS</a:t>
            </a:r>
            <a:r>
              <a:rPr lang="en-GB" sz="1400" b="1" dirty="0">
                <a:solidFill>
                  <a:schemeClr val="bg1">
                    <a:lumMod val="65000"/>
                  </a:schemeClr>
                </a:solidFill>
              </a:rPr>
              <a:t> Doctoral Council</a:t>
            </a:r>
          </a:p>
          <a:p>
            <a:r>
              <a:rPr lang="en-GB" sz="1400" b="1" dirty="0">
                <a:solidFill>
                  <a:schemeClr val="bg1">
                    <a:lumMod val="65000"/>
                  </a:schemeClr>
                </a:solidFill>
              </a:rPr>
              <a:t>(Biology)</a:t>
            </a:r>
            <a:endParaRPr lang="en-GB" sz="1400" b="1" dirty="0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4E6DEE1D-3BCD-4BAC-BF27-FCA915D8396A}"/>
              </a:ext>
            </a:extLst>
          </p:cNvPr>
          <p:cNvSpPr/>
          <p:nvPr/>
        </p:nvSpPr>
        <p:spPr>
          <a:xfrm>
            <a:off x="6660231" y="3861047"/>
            <a:ext cx="1368153" cy="980129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bg1">
                    <a:lumMod val="65000"/>
                  </a:schemeClr>
                </a:solidFill>
              </a:rPr>
              <a:t>Doctoral Council</a:t>
            </a:r>
          </a:p>
          <a:p>
            <a:r>
              <a:rPr lang="en-GB" sz="1400" b="1" dirty="0">
                <a:solidFill>
                  <a:schemeClr val="bg1">
                    <a:lumMod val="65000"/>
                  </a:schemeClr>
                </a:solidFill>
              </a:rPr>
              <a:t>(Mathematics &amp; Informatics)</a:t>
            </a:r>
            <a:endParaRPr lang="en-GB" sz="1400" b="1" dirty="0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81E6A123-2ACA-40B2-8BAB-7293EA56AF72}"/>
              </a:ext>
            </a:extLst>
          </p:cNvPr>
          <p:cNvSpPr/>
          <p:nvPr/>
        </p:nvSpPr>
        <p:spPr>
          <a:xfrm>
            <a:off x="6657771" y="5157192"/>
            <a:ext cx="1368153" cy="72008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bg1">
                    <a:lumMod val="65000"/>
                  </a:schemeClr>
                </a:solidFill>
              </a:rPr>
              <a:t>BCGS Doctoral Council</a:t>
            </a:r>
          </a:p>
          <a:p>
            <a:r>
              <a:rPr lang="en-GB" sz="1400" b="1" dirty="0">
                <a:solidFill>
                  <a:schemeClr val="bg1">
                    <a:lumMod val="65000"/>
                  </a:schemeClr>
                </a:solidFill>
              </a:rPr>
              <a:t>(Physics)</a:t>
            </a:r>
            <a:endParaRPr lang="en-GB" sz="1400" b="1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50A4FFD4-FF7C-4899-8160-44051170864E}"/>
              </a:ext>
            </a:extLst>
          </p:cNvPr>
          <p:cNvSpPr/>
          <p:nvPr/>
        </p:nvSpPr>
        <p:spPr>
          <a:xfrm>
            <a:off x="3851921" y="5661248"/>
            <a:ext cx="1535758" cy="72008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bg1">
                    <a:lumMod val="65000"/>
                  </a:schemeClr>
                </a:solidFill>
              </a:rPr>
              <a:t>GSGS Doctoral Council (Geosciences)</a:t>
            </a:r>
            <a:endParaRPr lang="en-GB" sz="1400" b="1" dirty="0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6792E93D-B8D5-41F9-AD69-17791EBD0EB6}"/>
              </a:ext>
            </a:extLst>
          </p:cNvPr>
          <p:cNvSpPr/>
          <p:nvPr/>
        </p:nvSpPr>
        <p:spPr>
          <a:xfrm>
            <a:off x="1187624" y="3959321"/>
            <a:ext cx="1368153" cy="72008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bg1">
                    <a:lumMod val="65000"/>
                  </a:schemeClr>
                </a:solidFill>
              </a:rPr>
              <a:t>CGSC Doctoral Council</a:t>
            </a:r>
          </a:p>
          <a:p>
            <a:r>
              <a:rPr lang="en-GB" sz="1400" b="1" dirty="0">
                <a:solidFill>
                  <a:schemeClr val="bg1">
                    <a:lumMod val="65000"/>
                  </a:schemeClr>
                </a:solidFill>
              </a:rPr>
              <a:t>(Chemistry)</a:t>
            </a:r>
            <a:endParaRPr lang="en-GB" sz="1400" b="1" dirty="0"/>
          </a:p>
        </p:txBody>
      </p:sp>
      <p:grpSp>
        <p:nvGrpSpPr>
          <p:cNvPr id="70" name="Gruppieren 69">
            <a:extLst>
              <a:ext uri="{FF2B5EF4-FFF2-40B4-BE49-F238E27FC236}">
                <a16:creationId xmlns:a16="http://schemas.microsoft.com/office/drawing/2014/main" id="{B007927C-0F9D-4C20-B554-74753C4A6D7F}"/>
              </a:ext>
            </a:extLst>
          </p:cNvPr>
          <p:cNvGrpSpPr/>
          <p:nvPr/>
        </p:nvGrpSpPr>
        <p:grpSpPr>
          <a:xfrm>
            <a:off x="2555777" y="3645024"/>
            <a:ext cx="4104454" cy="2016224"/>
            <a:chOff x="2555777" y="3645024"/>
            <a:chExt cx="4104454" cy="2016224"/>
          </a:xfrm>
        </p:grpSpPr>
        <p:sp>
          <p:nvSpPr>
            <p:cNvPr id="193" name="Abgerundetes Rechteck 199">
              <a:extLst>
                <a:ext uri="{FF2B5EF4-FFF2-40B4-BE49-F238E27FC236}">
                  <a16:creationId xmlns:a16="http://schemas.microsoft.com/office/drawing/2014/main" id="{FC6955FC-06BE-4191-9EEF-DE5381D54D6E}"/>
                </a:ext>
              </a:extLst>
            </p:cNvPr>
            <p:cNvSpPr/>
            <p:nvPr/>
          </p:nvSpPr>
          <p:spPr>
            <a:xfrm>
              <a:off x="3177137" y="3645024"/>
              <a:ext cx="2667372" cy="1440160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>
                <a:tabLst>
                  <a:tab pos="2962275" algn="l"/>
                  <a:tab pos="5738813" algn="r"/>
                </a:tabLst>
              </a:pPr>
              <a:r>
                <a:rPr lang="en-GB" sz="1600" b="1" dirty="0"/>
                <a:t>MNF Doctoral Representative Council</a:t>
              </a:r>
              <a:br>
                <a:rPr lang="en-GB" sz="1600" b="1" dirty="0"/>
              </a:br>
              <a:r>
                <a:rPr lang="en-GB" sz="1400" b="1" i="1" dirty="0" err="1"/>
                <a:t>Promovierendenvertretungsrat</a:t>
              </a:r>
              <a:endParaRPr lang="en-GB" sz="2000" b="1" i="1" dirty="0"/>
            </a:p>
            <a:p>
              <a:pPr algn="ctr">
                <a:tabLst>
                  <a:tab pos="2962275" algn="l"/>
                  <a:tab pos="5738813" algn="r"/>
                </a:tabLst>
              </a:pPr>
              <a:endParaRPr lang="en-GB" sz="2000" b="1" dirty="0"/>
            </a:p>
          </p:txBody>
        </p:sp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9A5B16B9-F083-4033-9D1C-6A796A9CC6A0}"/>
                </a:ext>
              </a:extLst>
            </p:cNvPr>
            <p:cNvSpPr>
              <a:spLocks/>
            </p:cNvSpPr>
            <p:nvPr/>
          </p:nvSpPr>
          <p:spPr>
            <a:xfrm>
              <a:off x="4356000" y="4725168"/>
              <a:ext cx="216000" cy="216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i="1" dirty="0"/>
                <a:t>1</a:t>
              </a:r>
            </a:p>
          </p:txBody>
        </p:sp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0883D170-9737-4290-B2E4-4640B8DC12AF}"/>
                </a:ext>
              </a:extLst>
            </p:cNvPr>
            <p:cNvSpPr>
              <a:spLocks/>
            </p:cNvSpPr>
            <p:nvPr/>
          </p:nvSpPr>
          <p:spPr>
            <a:xfrm>
              <a:off x="4572024" y="4725144"/>
              <a:ext cx="216000" cy="216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i="1" dirty="0"/>
                <a:t>2</a:t>
              </a:r>
            </a:p>
          </p:txBody>
        </p:sp>
        <p:sp>
          <p:nvSpPr>
            <p:cNvPr id="36" name="Ellipse 35">
              <a:extLst>
                <a:ext uri="{FF2B5EF4-FFF2-40B4-BE49-F238E27FC236}">
                  <a16:creationId xmlns:a16="http://schemas.microsoft.com/office/drawing/2014/main" id="{180E168D-572B-47FD-95F0-D3D0E41BBA87}"/>
                </a:ext>
              </a:extLst>
            </p:cNvPr>
            <p:cNvSpPr>
              <a:spLocks/>
            </p:cNvSpPr>
            <p:nvPr/>
          </p:nvSpPr>
          <p:spPr>
            <a:xfrm>
              <a:off x="3276687" y="4664746"/>
              <a:ext cx="216000" cy="216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i="1" dirty="0"/>
                <a:t>1</a:t>
              </a:r>
            </a:p>
          </p:txBody>
        </p:sp>
        <p:sp>
          <p:nvSpPr>
            <p:cNvPr id="37" name="Ellipse 36">
              <a:extLst>
                <a:ext uri="{FF2B5EF4-FFF2-40B4-BE49-F238E27FC236}">
                  <a16:creationId xmlns:a16="http://schemas.microsoft.com/office/drawing/2014/main" id="{F21CE6ED-C25B-4A1A-996C-3643784AB9CB}"/>
                </a:ext>
              </a:extLst>
            </p:cNvPr>
            <p:cNvSpPr>
              <a:spLocks/>
            </p:cNvSpPr>
            <p:nvPr/>
          </p:nvSpPr>
          <p:spPr>
            <a:xfrm>
              <a:off x="3429087" y="4817146"/>
              <a:ext cx="216000" cy="216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i="1" dirty="0"/>
                <a:t>2</a:t>
              </a:r>
            </a:p>
          </p:txBody>
        </p:sp>
        <p:sp>
          <p:nvSpPr>
            <p:cNvPr id="38" name="Ellipse 37">
              <a:extLst>
                <a:ext uri="{FF2B5EF4-FFF2-40B4-BE49-F238E27FC236}">
                  <a16:creationId xmlns:a16="http://schemas.microsoft.com/office/drawing/2014/main" id="{A6B5FD64-D7CE-400E-A97D-3599591E62BD}"/>
                </a:ext>
              </a:extLst>
            </p:cNvPr>
            <p:cNvSpPr>
              <a:spLocks/>
            </p:cNvSpPr>
            <p:nvPr/>
          </p:nvSpPr>
          <p:spPr>
            <a:xfrm>
              <a:off x="5509315" y="3753048"/>
              <a:ext cx="216000" cy="216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i="1" dirty="0"/>
                <a:t>1</a:t>
              </a:r>
            </a:p>
          </p:txBody>
        </p:sp>
        <p:sp>
          <p:nvSpPr>
            <p:cNvPr id="39" name="Ellipse 38">
              <a:extLst>
                <a:ext uri="{FF2B5EF4-FFF2-40B4-BE49-F238E27FC236}">
                  <a16:creationId xmlns:a16="http://schemas.microsoft.com/office/drawing/2014/main" id="{FE5D63DD-4448-41CB-A07B-7B96E083521C}"/>
                </a:ext>
              </a:extLst>
            </p:cNvPr>
            <p:cNvSpPr>
              <a:spLocks/>
            </p:cNvSpPr>
            <p:nvPr/>
          </p:nvSpPr>
          <p:spPr>
            <a:xfrm>
              <a:off x="5540078" y="4005088"/>
              <a:ext cx="216000" cy="216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i="1" dirty="0"/>
                <a:t>2</a:t>
              </a:r>
            </a:p>
          </p:txBody>
        </p:sp>
        <p:sp>
          <p:nvSpPr>
            <p:cNvPr id="40" name="Ellipse 39">
              <a:extLst>
                <a:ext uri="{FF2B5EF4-FFF2-40B4-BE49-F238E27FC236}">
                  <a16:creationId xmlns:a16="http://schemas.microsoft.com/office/drawing/2014/main" id="{4F920D1F-D18C-46A8-B998-38E30CEA2E55}"/>
                </a:ext>
              </a:extLst>
            </p:cNvPr>
            <p:cNvSpPr>
              <a:spLocks/>
            </p:cNvSpPr>
            <p:nvPr/>
          </p:nvSpPr>
          <p:spPr>
            <a:xfrm>
              <a:off x="5436120" y="4597806"/>
              <a:ext cx="216000" cy="216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i="1" dirty="0"/>
                <a:t>1</a:t>
              </a:r>
            </a:p>
          </p:txBody>
        </p:sp>
        <p:sp>
          <p:nvSpPr>
            <p:cNvPr id="41" name="Ellipse 40">
              <a:extLst>
                <a:ext uri="{FF2B5EF4-FFF2-40B4-BE49-F238E27FC236}">
                  <a16:creationId xmlns:a16="http://schemas.microsoft.com/office/drawing/2014/main" id="{9BC5800C-95E6-4A0B-A2D6-824DA9F16313}"/>
                </a:ext>
              </a:extLst>
            </p:cNvPr>
            <p:cNvSpPr>
              <a:spLocks/>
            </p:cNvSpPr>
            <p:nvPr/>
          </p:nvSpPr>
          <p:spPr>
            <a:xfrm>
              <a:off x="5292080" y="4797176"/>
              <a:ext cx="216000" cy="216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i="1" dirty="0"/>
                <a:t>2</a:t>
              </a:r>
            </a:p>
          </p:txBody>
        </p:sp>
        <p:sp>
          <p:nvSpPr>
            <p:cNvPr id="42" name="Ellipse 41">
              <a:extLst>
                <a:ext uri="{FF2B5EF4-FFF2-40B4-BE49-F238E27FC236}">
                  <a16:creationId xmlns:a16="http://schemas.microsoft.com/office/drawing/2014/main" id="{09FC5E01-F936-4402-B593-2A6532B9B5B5}"/>
                </a:ext>
              </a:extLst>
            </p:cNvPr>
            <p:cNvSpPr>
              <a:spLocks/>
            </p:cNvSpPr>
            <p:nvPr/>
          </p:nvSpPr>
          <p:spPr>
            <a:xfrm>
              <a:off x="3334239" y="3787721"/>
              <a:ext cx="216000" cy="216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i="1" dirty="0"/>
                <a:t>1</a:t>
              </a:r>
            </a:p>
          </p:txBody>
        </p:sp>
        <p:sp>
          <p:nvSpPr>
            <p:cNvPr id="43" name="Ellipse 42">
              <a:extLst>
                <a:ext uri="{FF2B5EF4-FFF2-40B4-BE49-F238E27FC236}">
                  <a16:creationId xmlns:a16="http://schemas.microsoft.com/office/drawing/2014/main" id="{6D53FC22-3E44-4C9C-A0FE-7706D4446BD3}"/>
                </a:ext>
              </a:extLst>
            </p:cNvPr>
            <p:cNvSpPr>
              <a:spLocks/>
            </p:cNvSpPr>
            <p:nvPr/>
          </p:nvSpPr>
          <p:spPr>
            <a:xfrm>
              <a:off x="3270455" y="4009480"/>
              <a:ext cx="216000" cy="216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i="1" dirty="0"/>
                <a:t>2</a:t>
              </a:r>
            </a:p>
          </p:txBody>
        </p:sp>
        <p:cxnSp>
          <p:nvCxnSpPr>
            <p:cNvPr id="44" name="Gerade Verbindung 192">
              <a:extLst>
                <a:ext uri="{FF2B5EF4-FFF2-40B4-BE49-F238E27FC236}">
                  <a16:creationId xmlns:a16="http://schemas.microsoft.com/office/drawing/2014/main" id="{689D2A75-D9C8-43EB-B27F-F1E3B62A2B2A}"/>
                </a:ext>
              </a:extLst>
            </p:cNvPr>
            <p:cNvCxnSpPr>
              <a:cxnSpLocks/>
              <a:stCxn id="31" idx="1"/>
              <a:endCxn id="41" idx="5"/>
            </p:cNvCxnSpPr>
            <p:nvPr/>
          </p:nvCxnSpPr>
          <p:spPr>
            <a:xfrm flipH="1" flipV="1">
              <a:off x="5476448" y="4981544"/>
              <a:ext cx="1181323" cy="5356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Gerade Verbindung 192">
              <a:extLst>
                <a:ext uri="{FF2B5EF4-FFF2-40B4-BE49-F238E27FC236}">
                  <a16:creationId xmlns:a16="http://schemas.microsoft.com/office/drawing/2014/main" id="{C38FC2B0-34BF-4143-8EE5-79DE947FE7B6}"/>
                </a:ext>
              </a:extLst>
            </p:cNvPr>
            <p:cNvCxnSpPr>
              <a:cxnSpLocks/>
              <a:stCxn id="31" idx="1"/>
              <a:endCxn id="40" idx="6"/>
            </p:cNvCxnSpPr>
            <p:nvPr/>
          </p:nvCxnSpPr>
          <p:spPr>
            <a:xfrm flipH="1" flipV="1">
              <a:off x="5652120" y="4705806"/>
              <a:ext cx="1005651" cy="811426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Gerade Verbindung 192">
              <a:extLst>
                <a:ext uri="{FF2B5EF4-FFF2-40B4-BE49-F238E27FC236}">
                  <a16:creationId xmlns:a16="http://schemas.microsoft.com/office/drawing/2014/main" id="{F771ED7C-5B44-45D4-8D47-071596616C0F}"/>
                </a:ext>
              </a:extLst>
            </p:cNvPr>
            <p:cNvCxnSpPr>
              <a:cxnSpLocks/>
              <a:stCxn id="30" idx="1"/>
              <a:endCxn id="38" idx="5"/>
            </p:cNvCxnSpPr>
            <p:nvPr/>
          </p:nvCxnSpPr>
          <p:spPr>
            <a:xfrm flipH="1" flipV="1">
              <a:off x="5693683" y="3937416"/>
              <a:ext cx="966548" cy="413696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Gerade Verbindung 192">
              <a:extLst>
                <a:ext uri="{FF2B5EF4-FFF2-40B4-BE49-F238E27FC236}">
                  <a16:creationId xmlns:a16="http://schemas.microsoft.com/office/drawing/2014/main" id="{1AD01739-3786-42A2-A6AA-E4D65A71E325}"/>
                </a:ext>
              </a:extLst>
            </p:cNvPr>
            <p:cNvCxnSpPr>
              <a:cxnSpLocks/>
              <a:stCxn id="30" idx="1"/>
              <a:endCxn id="39" idx="6"/>
            </p:cNvCxnSpPr>
            <p:nvPr/>
          </p:nvCxnSpPr>
          <p:spPr>
            <a:xfrm flipH="1" flipV="1">
              <a:off x="5756078" y="4113088"/>
              <a:ext cx="904153" cy="238024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Gerade Verbindung 192">
              <a:extLst>
                <a:ext uri="{FF2B5EF4-FFF2-40B4-BE49-F238E27FC236}">
                  <a16:creationId xmlns:a16="http://schemas.microsoft.com/office/drawing/2014/main" id="{2E610BD0-3881-4E76-915A-AD246CFA7320}"/>
                </a:ext>
              </a:extLst>
            </p:cNvPr>
            <p:cNvCxnSpPr>
              <a:cxnSpLocks/>
              <a:endCxn id="33" idx="3"/>
            </p:cNvCxnSpPr>
            <p:nvPr/>
          </p:nvCxnSpPr>
          <p:spPr>
            <a:xfrm flipH="1">
              <a:off x="2555777" y="3895721"/>
              <a:ext cx="778462" cy="42364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Gerade Verbindung 192">
              <a:extLst>
                <a:ext uri="{FF2B5EF4-FFF2-40B4-BE49-F238E27FC236}">
                  <a16:creationId xmlns:a16="http://schemas.microsoft.com/office/drawing/2014/main" id="{B8AEE472-F1F6-43E4-99FE-FAB0C2DBA41A}"/>
                </a:ext>
              </a:extLst>
            </p:cNvPr>
            <p:cNvCxnSpPr>
              <a:cxnSpLocks/>
              <a:endCxn id="43" idx="2"/>
            </p:cNvCxnSpPr>
            <p:nvPr/>
          </p:nvCxnSpPr>
          <p:spPr>
            <a:xfrm flipV="1">
              <a:off x="2555777" y="4117480"/>
              <a:ext cx="714678" cy="201881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Gerade Verbindung 192">
              <a:extLst>
                <a:ext uri="{FF2B5EF4-FFF2-40B4-BE49-F238E27FC236}">
                  <a16:creationId xmlns:a16="http://schemas.microsoft.com/office/drawing/2014/main" id="{3D44608B-DB86-4B6D-9AD3-9CBB27A4B272}"/>
                </a:ext>
              </a:extLst>
            </p:cNvPr>
            <p:cNvCxnSpPr>
              <a:cxnSpLocks/>
              <a:stCxn id="110" idx="3"/>
            </p:cNvCxnSpPr>
            <p:nvPr/>
          </p:nvCxnSpPr>
          <p:spPr>
            <a:xfrm flipV="1">
              <a:off x="2555777" y="4813806"/>
              <a:ext cx="714678" cy="474863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Gerade Verbindung 192">
              <a:extLst>
                <a:ext uri="{FF2B5EF4-FFF2-40B4-BE49-F238E27FC236}">
                  <a16:creationId xmlns:a16="http://schemas.microsoft.com/office/drawing/2014/main" id="{7535FFF0-D806-4F79-AEB5-3FECADEBD45D}"/>
                </a:ext>
              </a:extLst>
            </p:cNvPr>
            <p:cNvCxnSpPr>
              <a:cxnSpLocks/>
              <a:stCxn id="110" idx="3"/>
              <a:endCxn id="37" idx="2"/>
            </p:cNvCxnSpPr>
            <p:nvPr/>
          </p:nvCxnSpPr>
          <p:spPr>
            <a:xfrm flipV="1">
              <a:off x="2555777" y="4925146"/>
              <a:ext cx="873310" cy="363523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Gerade Verbindung 192">
              <a:extLst>
                <a:ext uri="{FF2B5EF4-FFF2-40B4-BE49-F238E27FC236}">
                  <a16:creationId xmlns:a16="http://schemas.microsoft.com/office/drawing/2014/main" id="{41297F10-FC12-4BEA-A18B-FD41F29F3B1F}"/>
                </a:ext>
              </a:extLst>
            </p:cNvPr>
            <p:cNvCxnSpPr>
              <a:cxnSpLocks/>
              <a:stCxn id="32" idx="0"/>
              <a:endCxn id="35" idx="4"/>
            </p:cNvCxnSpPr>
            <p:nvPr/>
          </p:nvCxnSpPr>
          <p:spPr>
            <a:xfrm flipV="1">
              <a:off x="4619800" y="4941144"/>
              <a:ext cx="60224" cy="720104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Gerade Verbindung 192">
              <a:extLst>
                <a:ext uri="{FF2B5EF4-FFF2-40B4-BE49-F238E27FC236}">
                  <a16:creationId xmlns:a16="http://schemas.microsoft.com/office/drawing/2014/main" id="{89846693-886C-44F7-B13B-1092E3AC0186}"/>
                </a:ext>
              </a:extLst>
            </p:cNvPr>
            <p:cNvCxnSpPr>
              <a:cxnSpLocks/>
              <a:stCxn id="32" idx="0"/>
              <a:endCxn id="34" idx="4"/>
            </p:cNvCxnSpPr>
            <p:nvPr/>
          </p:nvCxnSpPr>
          <p:spPr>
            <a:xfrm flipH="1" flipV="1">
              <a:off x="4464000" y="4941168"/>
              <a:ext cx="155800" cy="72008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7" name="Sprechblase: rechteckig mit abgerundeten Ecken 86">
            <a:extLst>
              <a:ext uri="{FF2B5EF4-FFF2-40B4-BE49-F238E27FC236}">
                <a16:creationId xmlns:a16="http://schemas.microsoft.com/office/drawing/2014/main" id="{EB64CCB6-CC8F-4D70-A20F-B17614EEFB8E}"/>
              </a:ext>
            </a:extLst>
          </p:cNvPr>
          <p:cNvSpPr/>
          <p:nvPr/>
        </p:nvSpPr>
        <p:spPr>
          <a:xfrm rot="10800000" flipV="1">
            <a:off x="267534" y="2481995"/>
            <a:ext cx="2360250" cy="1228098"/>
          </a:xfrm>
          <a:prstGeom prst="wedgeRoundRectCallou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400" i="1" dirty="0"/>
              <a:t>The Departments of </a:t>
            </a:r>
            <a:r>
              <a:rPr lang="en-GB" sz="1400" i="1" u="sng" dirty="0"/>
              <a:t>Biology</a:t>
            </a:r>
            <a:r>
              <a:rPr lang="en-GB" sz="1400" i="1" dirty="0"/>
              <a:t>, </a:t>
            </a:r>
            <a:r>
              <a:rPr lang="en-GB" sz="1400" i="1" u="sng" dirty="0"/>
              <a:t>Chemistry</a:t>
            </a:r>
            <a:r>
              <a:rPr lang="en-GB" sz="1400" i="1" dirty="0"/>
              <a:t>, </a:t>
            </a:r>
            <a:r>
              <a:rPr lang="en-GB" sz="1400" i="1" u="sng" dirty="0"/>
              <a:t>Maths &amp; Informatics</a:t>
            </a:r>
            <a:r>
              <a:rPr lang="en-GB" sz="1400" i="1" dirty="0"/>
              <a:t> and </a:t>
            </a:r>
            <a:r>
              <a:rPr lang="en-GB" sz="1400" i="1" u="sng" dirty="0"/>
              <a:t>Physics</a:t>
            </a:r>
            <a:r>
              <a:rPr lang="en-GB" sz="1400" i="1" dirty="0"/>
              <a:t> have their own doctoral councils</a:t>
            </a:r>
            <a:endParaRPr lang="de-DE" sz="1400" i="1" dirty="0"/>
          </a:p>
        </p:txBody>
      </p:sp>
      <p:sp>
        <p:nvSpPr>
          <p:cNvPr id="89" name="Sprechblase: rechteckig mit abgerundeten Ecken 88">
            <a:extLst>
              <a:ext uri="{FF2B5EF4-FFF2-40B4-BE49-F238E27FC236}">
                <a16:creationId xmlns:a16="http://schemas.microsoft.com/office/drawing/2014/main" id="{C62C68D9-A6F4-410F-973B-4FA513329777}"/>
              </a:ext>
            </a:extLst>
          </p:cNvPr>
          <p:cNvSpPr/>
          <p:nvPr/>
        </p:nvSpPr>
        <p:spPr>
          <a:xfrm rot="10800000" flipV="1">
            <a:off x="3645086" y="2345951"/>
            <a:ext cx="1862993" cy="1228098"/>
          </a:xfrm>
          <a:prstGeom prst="wedgeRoundRectCallou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400" i="1" dirty="0"/>
              <a:t>All councils send one representative and one deputy to the representation at the Faculty level</a:t>
            </a:r>
            <a:endParaRPr lang="de-DE" sz="1400" i="1" dirty="0"/>
          </a:p>
        </p:txBody>
      </p:sp>
      <p:sp>
        <p:nvSpPr>
          <p:cNvPr id="90" name="Slide Number Placeholder 195">
            <a:extLst>
              <a:ext uri="{FF2B5EF4-FFF2-40B4-BE49-F238E27FC236}">
                <a16:creationId xmlns:a16="http://schemas.microsoft.com/office/drawing/2014/main" id="{B5A19063-3AD6-47C5-A3B4-6D1601F6A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202A39F-551D-4A34-9FB1-903C1B515546}" type="slidenum">
              <a:rPr lang="de-DE" smtClean="0"/>
              <a:pPr/>
              <a:t>5</a:t>
            </a:fld>
            <a:endParaRPr lang="de-D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7076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581"/>
    </mc:Choice>
    <mc:Fallback xmlns="">
      <p:transition spd="slow" advTm="1558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" grpId="0" animBg="1"/>
      <p:bldP spid="110" grpId="0" animBg="1"/>
      <p:bldP spid="30" grpId="0" animBg="1"/>
      <p:bldP spid="31" grpId="0" animBg="1"/>
      <p:bldP spid="33" grpId="0" animBg="1"/>
      <p:bldP spid="87" grpId="0" animBg="1"/>
      <p:bldP spid="87" grpId="1" animBg="1"/>
      <p:bldP spid="89" grpId="0" animBg="1"/>
      <p:bldP spid="8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Abgerundetes Rechteck 96"/>
          <p:cNvSpPr/>
          <p:nvPr/>
        </p:nvSpPr>
        <p:spPr>
          <a:xfrm>
            <a:off x="370136" y="224645"/>
            <a:ext cx="8403728" cy="640870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tabLst>
                <a:tab pos="2962275" algn="l"/>
                <a:tab pos="5738813" algn="r"/>
              </a:tabLst>
            </a:pPr>
            <a:r>
              <a:rPr lang="en-GB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University of Cologne</a:t>
            </a:r>
            <a:r>
              <a:rPr lang="en-GB" sz="2000" b="1" dirty="0"/>
              <a:t>     </a:t>
            </a:r>
            <a:r>
              <a:rPr lang="en-GB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</a:t>
            </a: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Abgerundetes Rechteck 199">
            <a:extLst>
              <a:ext uri="{FF2B5EF4-FFF2-40B4-BE49-F238E27FC236}">
                <a16:creationId xmlns:a16="http://schemas.microsoft.com/office/drawing/2014/main" id="{CDF9C21C-126B-4BEB-841D-7B20B8AEC7B7}"/>
              </a:ext>
            </a:extLst>
          </p:cNvPr>
          <p:cNvSpPr/>
          <p:nvPr/>
        </p:nvSpPr>
        <p:spPr>
          <a:xfrm>
            <a:off x="531718" y="1683755"/>
            <a:ext cx="8098130" cy="4805583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r">
              <a:tabLst>
                <a:tab pos="2962275" algn="l"/>
                <a:tab pos="5738813" algn="r"/>
              </a:tabLst>
            </a:pPr>
            <a:endParaRPr lang="en-GB" sz="2000" b="1" dirty="0"/>
          </a:p>
          <a:p>
            <a:pPr algn="r">
              <a:tabLst>
                <a:tab pos="2962275" algn="l"/>
                <a:tab pos="5738813" algn="r"/>
              </a:tabLst>
            </a:pPr>
            <a:endParaRPr lang="en-GB" sz="2000" b="1" dirty="0"/>
          </a:p>
        </p:txBody>
      </p:sp>
      <p:sp>
        <p:nvSpPr>
          <p:cNvPr id="200" name="Abgerundetes Rechteck 199"/>
          <p:cNvSpPr/>
          <p:nvPr/>
        </p:nvSpPr>
        <p:spPr>
          <a:xfrm>
            <a:off x="531718" y="1683755"/>
            <a:ext cx="8098130" cy="480558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tabLst>
                <a:tab pos="2962275" algn="l"/>
                <a:tab pos="5738813" algn="r"/>
              </a:tabLst>
            </a:pPr>
            <a:r>
              <a:rPr lang="en-GB" sz="1600" b="1" dirty="0"/>
              <a:t>Faculty of Mathematics and Natural Sciences (MNF)</a:t>
            </a:r>
          </a:p>
          <a:p>
            <a:pPr algn="r">
              <a:tabLst>
                <a:tab pos="2962275" algn="l"/>
                <a:tab pos="5738813" algn="r"/>
              </a:tabLst>
            </a:pPr>
            <a:endParaRPr lang="en-GB" sz="2000" b="1" dirty="0"/>
          </a:p>
          <a:p>
            <a:pPr algn="r">
              <a:tabLst>
                <a:tab pos="2962275" algn="l"/>
                <a:tab pos="5738813" algn="r"/>
              </a:tabLst>
            </a:pPr>
            <a:endParaRPr lang="en-GB" sz="2000" b="1" dirty="0"/>
          </a:p>
        </p:txBody>
      </p:sp>
      <p:sp>
        <p:nvSpPr>
          <p:cNvPr id="193" name="Abgerundetes Rechteck 199">
            <a:extLst>
              <a:ext uri="{FF2B5EF4-FFF2-40B4-BE49-F238E27FC236}">
                <a16:creationId xmlns:a16="http://schemas.microsoft.com/office/drawing/2014/main" id="{FC6955FC-06BE-4191-9EEF-DE5381D54D6E}"/>
              </a:ext>
            </a:extLst>
          </p:cNvPr>
          <p:cNvSpPr/>
          <p:nvPr/>
        </p:nvSpPr>
        <p:spPr>
          <a:xfrm>
            <a:off x="3177137" y="3645024"/>
            <a:ext cx="2667372" cy="144016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>
              <a:tabLst>
                <a:tab pos="2962275" algn="l"/>
                <a:tab pos="5738813" algn="r"/>
              </a:tabLst>
            </a:pPr>
            <a:r>
              <a:rPr lang="en-GB" sz="1600" b="1" dirty="0"/>
              <a:t>MNF Doctoral Representative Council</a:t>
            </a:r>
            <a:br>
              <a:rPr lang="en-GB" sz="1600" b="1" dirty="0"/>
            </a:br>
            <a:r>
              <a:rPr lang="en-GB" sz="1400" b="1" i="1" dirty="0" err="1"/>
              <a:t>Promovierendenvertretungsrat</a:t>
            </a:r>
            <a:endParaRPr lang="en-GB" sz="2000" b="1" i="1" dirty="0"/>
          </a:p>
          <a:p>
            <a:pPr algn="ctr">
              <a:tabLst>
                <a:tab pos="2962275" algn="l"/>
                <a:tab pos="5738813" algn="r"/>
              </a:tabLst>
            </a:pPr>
            <a:endParaRPr lang="en-GB" sz="2000" b="1" dirty="0"/>
          </a:p>
        </p:txBody>
      </p:sp>
      <p:sp>
        <p:nvSpPr>
          <p:cNvPr id="89" name="Sprechblase: rechteckig mit abgerundeten Ecken 88">
            <a:extLst>
              <a:ext uri="{FF2B5EF4-FFF2-40B4-BE49-F238E27FC236}">
                <a16:creationId xmlns:a16="http://schemas.microsoft.com/office/drawing/2014/main" id="{C62C68D9-A6F4-410F-973B-4FA513329777}"/>
              </a:ext>
            </a:extLst>
          </p:cNvPr>
          <p:cNvSpPr/>
          <p:nvPr/>
        </p:nvSpPr>
        <p:spPr>
          <a:xfrm rot="5400000" flipV="1">
            <a:off x="3817903" y="1973835"/>
            <a:ext cx="648073" cy="1799614"/>
          </a:xfrm>
          <a:prstGeom prst="wedgeRoundRectCallou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400" i="1" dirty="0"/>
              <a:t>This body sends representatives to…</a:t>
            </a:r>
            <a:endParaRPr lang="de-DE" sz="1400" i="1" dirty="0"/>
          </a:p>
        </p:txBody>
      </p:sp>
      <p:sp>
        <p:nvSpPr>
          <p:cNvPr id="45" name="Slide Number Placeholder 195">
            <a:extLst>
              <a:ext uri="{FF2B5EF4-FFF2-40B4-BE49-F238E27FC236}">
                <a16:creationId xmlns:a16="http://schemas.microsoft.com/office/drawing/2014/main" id="{C780AC36-4AD7-44FF-A17A-02245E9AD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202A39F-551D-4A34-9FB1-903C1B515546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5043FA9D-3825-44AD-A904-48B8326FADCA}"/>
              </a:ext>
            </a:extLst>
          </p:cNvPr>
          <p:cNvSpPr/>
          <p:nvPr/>
        </p:nvSpPr>
        <p:spPr>
          <a:xfrm>
            <a:off x="5436096" y="1900719"/>
            <a:ext cx="1728192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MNF </a:t>
            </a:r>
            <a:r>
              <a:rPr lang="de-DE" b="1" dirty="0" err="1"/>
              <a:t>Doctoral</a:t>
            </a:r>
            <a:r>
              <a:rPr lang="de-DE" b="1" dirty="0"/>
              <a:t> Board </a:t>
            </a:r>
            <a:r>
              <a:rPr lang="de-DE" sz="1400" i="1" dirty="0"/>
              <a:t>Promotions-ausschuss</a:t>
            </a:r>
            <a:endParaRPr lang="de-DE" i="1" dirty="0"/>
          </a:p>
        </p:txBody>
      </p: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475FFF91-6874-4E36-80D3-F1123E01FDCE}"/>
              </a:ext>
            </a:extLst>
          </p:cNvPr>
          <p:cNvGrpSpPr/>
          <p:nvPr/>
        </p:nvGrpSpPr>
        <p:grpSpPr>
          <a:xfrm>
            <a:off x="4692539" y="2613242"/>
            <a:ext cx="1233326" cy="1125730"/>
            <a:chOff x="4692539" y="2613242"/>
            <a:chExt cx="1233326" cy="1125730"/>
          </a:xfrm>
        </p:grpSpPr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E8DF7A5D-79A0-4AF6-8D39-38CBFBD8C21D}"/>
                </a:ext>
              </a:extLst>
            </p:cNvPr>
            <p:cNvSpPr>
              <a:spLocks/>
            </p:cNvSpPr>
            <p:nvPr/>
          </p:nvSpPr>
          <p:spPr>
            <a:xfrm>
              <a:off x="5557465" y="2613242"/>
              <a:ext cx="216000" cy="216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i="1" dirty="0"/>
                <a:t>1</a:t>
              </a:r>
            </a:p>
          </p:txBody>
        </p:sp>
        <p:sp>
          <p:nvSpPr>
            <p:cNvPr id="48" name="Ellipse 47">
              <a:extLst>
                <a:ext uri="{FF2B5EF4-FFF2-40B4-BE49-F238E27FC236}">
                  <a16:creationId xmlns:a16="http://schemas.microsoft.com/office/drawing/2014/main" id="{566409B9-91BF-4822-A1B5-E1CCE6AB4020}"/>
                </a:ext>
              </a:extLst>
            </p:cNvPr>
            <p:cNvSpPr>
              <a:spLocks/>
            </p:cNvSpPr>
            <p:nvPr/>
          </p:nvSpPr>
          <p:spPr>
            <a:xfrm>
              <a:off x="5709865" y="2765642"/>
              <a:ext cx="216000" cy="216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i="1" dirty="0"/>
                <a:t>2</a:t>
              </a:r>
            </a:p>
          </p:txBody>
        </p:sp>
        <p:cxnSp>
          <p:nvCxnSpPr>
            <p:cNvPr id="49" name="Gerade Verbindung 192">
              <a:extLst>
                <a:ext uri="{FF2B5EF4-FFF2-40B4-BE49-F238E27FC236}">
                  <a16:creationId xmlns:a16="http://schemas.microsoft.com/office/drawing/2014/main" id="{48F7BEC0-411B-4339-AAD5-66C4DA44EB4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92539" y="2762303"/>
              <a:ext cx="858694" cy="976669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Gerade Verbindung 192">
              <a:extLst>
                <a:ext uri="{FF2B5EF4-FFF2-40B4-BE49-F238E27FC236}">
                  <a16:creationId xmlns:a16="http://schemas.microsoft.com/office/drawing/2014/main" id="{3601BD19-84AA-4393-B7A9-6A05CA34EB6F}"/>
                </a:ext>
              </a:extLst>
            </p:cNvPr>
            <p:cNvCxnSpPr>
              <a:cxnSpLocks/>
              <a:endCxn id="48" idx="2"/>
            </p:cNvCxnSpPr>
            <p:nvPr/>
          </p:nvCxnSpPr>
          <p:spPr>
            <a:xfrm flipV="1">
              <a:off x="4836555" y="2873642"/>
              <a:ext cx="873310" cy="86533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Ellipse 51">
            <a:extLst>
              <a:ext uri="{FF2B5EF4-FFF2-40B4-BE49-F238E27FC236}">
                <a16:creationId xmlns:a16="http://schemas.microsoft.com/office/drawing/2014/main" id="{D6DAA80A-6ED5-4D3B-872E-E02F430CE02A}"/>
              </a:ext>
            </a:extLst>
          </p:cNvPr>
          <p:cNvSpPr/>
          <p:nvPr/>
        </p:nvSpPr>
        <p:spPr>
          <a:xfrm>
            <a:off x="3203848" y="413999"/>
            <a:ext cx="1282256" cy="107078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chemeClr val="accent1"/>
                </a:solidFill>
              </a:rPr>
              <a:t>‚</a:t>
            </a:r>
            <a:r>
              <a:rPr lang="de-DE" sz="1200" b="1" dirty="0" err="1">
                <a:solidFill>
                  <a:schemeClr val="accent1"/>
                </a:solidFill>
              </a:rPr>
              <a:t>UzK</a:t>
            </a:r>
            <a:r>
              <a:rPr lang="de-DE" sz="1200" b="1" dirty="0">
                <a:solidFill>
                  <a:schemeClr val="accent1"/>
                </a:solidFill>
              </a:rPr>
              <a:t> Junior Senate‘</a:t>
            </a:r>
            <a:br>
              <a:rPr lang="de-DE" sz="1200" b="1" dirty="0">
                <a:solidFill>
                  <a:schemeClr val="accent1"/>
                </a:solidFill>
              </a:rPr>
            </a:br>
            <a:r>
              <a:rPr lang="de-DE" sz="1000" i="1" dirty="0" err="1">
                <a:solidFill>
                  <a:schemeClr val="accent1"/>
                </a:solidFill>
              </a:rPr>
              <a:t>UzK</a:t>
            </a:r>
            <a:r>
              <a:rPr lang="de-DE" sz="1000" i="1" dirty="0">
                <a:solidFill>
                  <a:schemeClr val="accent1"/>
                </a:solidFill>
              </a:rPr>
              <a:t> Nach-</a:t>
            </a:r>
            <a:r>
              <a:rPr lang="de-DE" sz="1000" i="1" dirty="0" err="1">
                <a:solidFill>
                  <a:schemeClr val="accent1"/>
                </a:solidFill>
              </a:rPr>
              <a:t>wuchssenat</a:t>
            </a:r>
            <a:endParaRPr lang="de-DE" sz="1000" i="1" dirty="0">
              <a:solidFill>
                <a:schemeClr val="accent1"/>
              </a:solidFill>
            </a:endParaRPr>
          </a:p>
          <a:p>
            <a:pPr algn="ctr"/>
            <a:endParaRPr lang="de-DE" sz="1200" dirty="0">
              <a:solidFill>
                <a:schemeClr val="accent1"/>
              </a:solidFill>
            </a:endParaRPr>
          </a:p>
        </p:txBody>
      </p: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5070BF66-AF0E-4983-B56C-63C8B764521C}"/>
              </a:ext>
            </a:extLst>
          </p:cNvPr>
          <p:cNvGrpSpPr/>
          <p:nvPr/>
        </p:nvGrpSpPr>
        <p:grpSpPr>
          <a:xfrm>
            <a:off x="3351634" y="1124768"/>
            <a:ext cx="1001481" cy="2614204"/>
            <a:chOff x="3351634" y="1124768"/>
            <a:chExt cx="1001481" cy="2614204"/>
          </a:xfrm>
        </p:grpSpPr>
        <p:sp>
          <p:nvSpPr>
            <p:cNvPr id="54" name="Ellipse 53">
              <a:extLst>
                <a:ext uri="{FF2B5EF4-FFF2-40B4-BE49-F238E27FC236}">
                  <a16:creationId xmlns:a16="http://schemas.microsoft.com/office/drawing/2014/main" id="{0F568850-2CA3-4023-A427-9674698F8778}"/>
                </a:ext>
              </a:extLst>
            </p:cNvPr>
            <p:cNvSpPr>
              <a:spLocks/>
            </p:cNvSpPr>
            <p:nvPr/>
          </p:nvSpPr>
          <p:spPr>
            <a:xfrm>
              <a:off x="3351634" y="1124768"/>
              <a:ext cx="216000" cy="216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i="1" dirty="0"/>
                <a:t>1</a:t>
              </a:r>
            </a:p>
          </p:txBody>
        </p:sp>
        <p:sp>
          <p:nvSpPr>
            <p:cNvPr id="55" name="Ellipse 54">
              <a:extLst>
                <a:ext uri="{FF2B5EF4-FFF2-40B4-BE49-F238E27FC236}">
                  <a16:creationId xmlns:a16="http://schemas.microsoft.com/office/drawing/2014/main" id="{36C575E9-61CA-4710-BC93-F86029CF43D5}"/>
                </a:ext>
              </a:extLst>
            </p:cNvPr>
            <p:cNvSpPr>
              <a:spLocks/>
            </p:cNvSpPr>
            <p:nvPr/>
          </p:nvSpPr>
          <p:spPr>
            <a:xfrm>
              <a:off x="3581055" y="1201821"/>
              <a:ext cx="216000" cy="216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i="1" dirty="0"/>
                <a:t>2</a:t>
              </a:r>
            </a:p>
          </p:txBody>
        </p:sp>
        <p:cxnSp>
          <p:nvCxnSpPr>
            <p:cNvPr id="57" name="Gerade Verbindung 192">
              <a:extLst>
                <a:ext uri="{FF2B5EF4-FFF2-40B4-BE49-F238E27FC236}">
                  <a16:creationId xmlns:a16="http://schemas.microsoft.com/office/drawing/2014/main" id="{81BF01C4-CEA1-4B97-901D-CD48512DC6F7}"/>
                </a:ext>
              </a:extLst>
            </p:cNvPr>
            <p:cNvCxnSpPr>
              <a:cxnSpLocks/>
              <a:endCxn id="54" idx="4"/>
            </p:cNvCxnSpPr>
            <p:nvPr/>
          </p:nvCxnSpPr>
          <p:spPr>
            <a:xfrm flipH="1" flipV="1">
              <a:off x="3459634" y="1340768"/>
              <a:ext cx="727530" cy="2398204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Gerade Verbindung 192">
              <a:extLst>
                <a:ext uri="{FF2B5EF4-FFF2-40B4-BE49-F238E27FC236}">
                  <a16:creationId xmlns:a16="http://schemas.microsoft.com/office/drawing/2014/main" id="{C25A10F2-DA0A-42B3-8D75-20F5F9046F62}"/>
                </a:ext>
              </a:extLst>
            </p:cNvPr>
            <p:cNvCxnSpPr>
              <a:cxnSpLocks/>
              <a:endCxn id="55" idx="4"/>
            </p:cNvCxnSpPr>
            <p:nvPr/>
          </p:nvCxnSpPr>
          <p:spPr>
            <a:xfrm flipH="1" flipV="1">
              <a:off x="3689055" y="1417821"/>
              <a:ext cx="664060" cy="2321151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Textfeld 9">
            <a:extLst>
              <a:ext uri="{FF2B5EF4-FFF2-40B4-BE49-F238E27FC236}">
                <a16:creationId xmlns:a16="http://schemas.microsoft.com/office/drawing/2014/main" id="{406E316B-CADF-47B5-AF76-2CCEB7702CF3}"/>
              </a:ext>
            </a:extLst>
          </p:cNvPr>
          <p:cNvSpPr txBox="1"/>
          <p:nvPr/>
        </p:nvSpPr>
        <p:spPr>
          <a:xfrm>
            <a:off x="5151199" y="315813"/>
            <a:ext cx="261103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Doctoral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Representatives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of</a:t>
            </a:r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Faculty 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of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Management, Economics </a:t>
            </a:r>
          </a:p>
          <a:p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and 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Social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Sciences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Faculty 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of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Law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Faculty 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of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Medicine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Faculty 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of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Art and 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Humanities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Faculty 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of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Human Sciences</a:t>
            </a:r>
          </a:p>
        </p:txBody>
      </p:sp>
      <p:grpSp>
        <p:nvGrpSpPr>
          <p:cNvPr id="64" name="Gruppieren 63">
            <a:extLst>
              <a:ext uri="{FF2B5EF4-FFF2-40B4-BE49-F238E27FC236}">
                <a16:creationId xmlns:a16="http://schemas.microsoft.com/office/drawing/2014/main" id="{81DE1AF8-1D07-40A8-BB4D-55B6F6314719}"/>
              </a:ext>
            </a:extLst>
          </p:cNvPr>
          <p:cNvGrpSpPr/>
          <p:nvPr/>
        </p:nvGrpSpPr>
        <p:grpSpPr>
          <a:xfrm>
            <a:off x="4151560" y="622260"/>
            <a:ext cx="1050956" cy="932075"/>
            <a:chOff x="4151560" y="548680"/>
            <a:chExt cx="1050956" cy="1005655"/>
          </a:xfrm>
        </p:grpSpPr>
        <p:cxnSp>
          <p:nvCxnSpPr>
            <p:cNvPr id="60" name="Gerade Verbindung 192">
              <a:extLst>
                <a:ext uri="{FF2B5EF4-FFF2-40B4-BE49-F238E27FC236}">
                  <a16:creationId xmlns:a16="http://schemas.microsoft.com/office/drawing/2014/main" id="{DC46F281-AA2F-4F2B-BBE6-550D0CF2ED5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78816" y="548680"/>
              <a:ext cx="923700" cy="250749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Gerade Verbindung 192">
              <a:extLst>
                <a:ext uri="{FF2B5EF4-FFF2-40B4-BE49-F238E27FC236}">
                  <a16:creationId xmlns:a16="http://schemas.microsoft.com/office/drawing/2014/main" id="{06E096B6-918B-4DCD-8A1B-9F6791856BF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39881" y="878229"/>
              <a:ext cx="862635" cy="32539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Gerade Verbindung 192">
              <a:extLst>
                <a:ext uri="{FF2B5EF4-FFF2-40B4-BE49-F238E27FC236}">
                  <a16:creationId xmlns:a16="http://schemas.microsoft.com/office/drawing/2014/main" id="{B2E2B391-5CB7-4811-8B5A-403CA17D080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278816" y="1059829"/>
              <a:ext cx="906090" cy="783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Gerade Verbindung 192">
              <a:extLst>
                <a:ext uri="{FF2B5EF4-FFF2-40B4-BE49-F238E27FC236}">
                  <a16:creationId xmlns:a16="http://schemas.microsoft.com/office/drawing/2014/main" id="{9361A6B0-0944-406D-AE43-CF6A0727667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278816" y="1179995"/>
              <a:ext cx="923700" cy="14750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Gerade Verbindung 192">
              <a:extLst>
                <a:ext uri="{FF2B5EF4-FFF2-40B4-BE49-F238E27FC236}">
                  <a16:creationId xmlns:a16="http://schemas.microsoft.com/office/drawing/2014/main" id="{83749DB5-D6BB-4133-B493-29D7E1B879B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151560" y="1265421"/>
              <a:ext cx="1050956" cy="28891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7" name="Gruppieren 66">
            <a:extLst>
              <a:ext uri="{FF2B5EF4-FFF2-40B4-BE49-F238E27FC236}">
                <a16:creationId xmlns:a16="http://schemas.microsoft.com/office/drawing/2014/main" id="{3D211D7C-2FEB-4129-8143-0C63B35CE809}"/>
              </a:ext>
            </a:extLst>
          </p:cNvPr>
          <p:cNvGrpSpPr/>
          <p:nvPr/>
        </p:nvGrpSpPr>
        <p:grpSpPr>
          <a:xfrm>
            <a:off x="2334125" y="908719"/>
            <a:ext cx="989224" cy="613817"/>
            <a:chOff x="1840438" y="1076845"/>
            <a:chExt cx="1253527" cy="494507"/>
          </a:xfrm>
        </p:grpSpPr>
        <p:cxnSp>
          <p:nvCxnSpPr>
            <p:cNvPr id="80" name="Gerade Verbindung 192">
              <a:extLst>
                <a:ext uri="{FF2B5EF4-FFF2-40B4-BE49-F238E27FC236}">
                  <a16:creationId xmlns:a16="http://schemas.microsoft.com/office/drawing/2014/main" id="{520BE352-AEE4-4CF2-BAC7-628040ECBD8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64336" y="1076845"/>
              <a:ext cx="1229629" cy="783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Gerade Verbindung 192">
              <a:extLst>
                <a:ext uri="{FF2B5EF4-FFF2-40B4-BE49-F238E27FC236}">
                  <a16:creationId xmlns:a16="http://schemas.microsoft.com/office/drawing/2014/main" id="{D97D944F-A66B-49DB-8ADA-F693C4313B5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40438" y="1197011"/>
              <a:ext cx="1253527" cy="14750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Gerade Verbindung 192">
              <a:extLst>
                <a:ext uri="{FF2B5EF4-FFF2-40B4-BE49-F238E27FC236}">
                  <a16:creationId xmlns:a16="http://schemas.microsoft.com/office/drawing/2014/main" id="{ADA4CF17-D957-4DFE-9CD5-0554278C8B0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40438" y="1250899"/>
              <a:ext cx="1229629" cy="3204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4" name="Textfeld 83">
            <a:extLst>
              <a:ext uri="{FF2B5EF4-FFF2-40B4-BE49-F238E27FC236}">
                <a16:creationId xmlns:a16="http://schemas.microsoft.com/office/drawing/2014/main" id="{DEFB5FF9-A766-4ECC-9D7F-FB12B8874FEF}"/>
              </a:ext>
            </a:extLst>
          </p:cNvPr>
          <p:cNvSpPr txBox="1"/>
          <p:nvPr/>
        </p:nvSpPr>
        <p:spPr>
          <a:xfrm>
            <a:off x="630583" y="1020930"/>
            <a:ext cx="1710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Junior Faculty Club</a:t>
            </a:r>
            <a:b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Postdoc 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Representatives</a:t>
            </a:r>
            <a:b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etc.</a:t>
            </a:r>
          </a:p>
        </p:txBody>
      </p:sp>
      <p:sp>
        <p:nvSpPr>
          <p:cNvPr id="85" name="Ellipse 84">
            <a:extLst>
              <a:ext uri="{FF2B5EF4-FFF2-40B4-BE49-F238E27FC236}">
                <a16:creationId xmlns:a16="http://schemas.microsoft.com/office/drawing/2014/main" id="{CFA787A5-9D35-4EAE-976B-FB7855989FD0}"/>
              </a:ext>
            </a:extLst>
          </p:cNvPr>
          <p:cNvSpPr/>
          <p:nvPr/>
        </p:nvSpPr>
        <p:spPr>
          <a:xfrm>
            <a:off x="1054596" y="2297251"/>
            <a:ext cx="1728192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Board </a:t>
            </a:r>
            <a:r>
              <a:rPr lang="de-DE" sz="1400" b="1" dirty="0" err="1"/>
              <a:t>of</a:t>
            </a:r>
            <a:r>
              <a:rPr lang="de-DE" sz="1400" b="1" dirty="0"/>
              <a:t> </a:t>
            </a:r>
            <a:r>
              <a:rPr lang="de-DE" sz="1400" b="1" dirty="0" err="1"/>
              <a:t>the</a:t>
            </a:r>
            <a:r>
              <a:rPr lang="de-DE" sz="1400" b="1" dirty="0"/>
              <a:t> MNF Graduate Schools</a:t>
            </a:r>
          </a:p>
          <a:p>
            <a:pPr algn="ctr"/>
            <a:r>
              <a:rPr lang="de-DE" sz="1200" i="1" dirty="0"/>
              <a:t>Vorstand der MNF </a:t>
            </a:r>
            <a:r>
              <a:rPr lang="de-DE" sz="1200" i="1" dirty="0" err="1"/>
              <a:t>Gradu-iertenschulen</a:t>
            </a:r>
            <a:endParaRPr lang="de-DE" sz="1200" i="1" dirty="0"/>
          </a:p>
        </p:txBody>
      </p:sp>
      <p:grpSp>
        <p:nvGrpSpPr>
          <p:cNvPr id="86" name="Gruppieren 85">
            <a:extLst>
              <a:ext uri="{FF2B5EF4-FFF2-40B4-BE49-F238E27FC236}">
                <a16:creationId xmlns:a16="http://schemas.microsoft.com/office/drawing/2014/main" id="{3EB06AB5-729F-436F-BC8F-39CE0A4D89CF}"/>
              </a:ext>
            </a:extLst>
          </p:cNvPr>
          <p:cNvGrpSpPr/>
          <p:nvPr/>
        </p:nvGrpSpPr>
        <p:grpSpPr>
          <a:xfrm>
            <a:off x="2321466" y="3109525"/>
            <a:ext cx="1259589" cy="843910"/>
            <a:chOff x="5615537" y="2765642"/>
            <a:chExt cx="1259589" cy="843910"/>
          </a:xfrm>
        </p:grpSpPr>
        <p:sp>
          <p:nvSpPr>
            <p:cNvPr id="88" name="Ellipse 87">
              <a:extLst>
                <a:ext uri="{FF2B5EF4-FFF2-40B4-BE49-F238E27FC236}">
                  <a16:creationId xmlns:a16="http://schemas.microsoft.com/office/drawing/2014/main" id="{CB26CF95-CB23-4300-8D04-D5D7D4AC1E73}"/>
                </a:ext>
              </a:extLst>
            </p:cNvPr>
            <p:cNvSpPr>
              <a:spLocks/>
            </p:cNvSpPr>
            <p:nvPr/>
          </p:nvSpPr>
          <p:spPr>
            <a:xfrm>
              <a:off x="5615537" y="2965187"/>
              <a:ext cx="216000" cy="216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i="1" dirty="0"/>
                <a:t>1</a:t>
              </a:r>
            </a:p>
          </p:txBody>
        </p:sp>
        <p:sp>
          <p:nvSpPr>
            <p:cNvPr id="90" name="Ellipse 89">
              <a:extLst>
                <a:ext uri="{FF2B5EF4-FFF2-40B4-BE49-F238E27FC236}">
                  <a16:creationId xmlns:a16="http://schemas.microsoft.com/office/drawing/2014/main" id="{9B82311A-7491-4EE8-9D03-E7FB042E386C}"/>
                </a:ext>
              </a:extLst>
            </p:cNvPr>
            <p:cNvSpPr>
              <a:spLocks/>
            </p:cNvSpPr>
            <p:nvPr/>
          </p:nvSpPr>
          <p:spPr>
            <a:xfrm>
              <a:off x="5709865" y="2765642"/>
              <a:ext cx="216000" cy="216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i="1" dirty="0"/>
                <a:t>2</a:t>
              </a:r>
            </a:p>
          </p:txBody>
        </p:sp>
        <p:cxnSp>
          <p:nvCxnSpPr>
            <p:cNvPr id="91" name="Gerade Verbindung 192">
              <a:extLst>
                <a:ext uri="{FF2B5EF4-FFF2-40B4-BE49-F238E27FC236}">
                  <a16:creationId xmlns:a16="http://schemas.microsoft.com/office/drawing/2014/main" id="{7CF25AFD-5CBD-47E9-B916-9305B07B3370}"/>
                </a:ext>
              </a:extLst>
            </p:cNvPr>
            <p:cNvCxnSpPr>
              <a:cxnSpLocks/>
              <a:endCxn id="88" idx="5"/>
            </p:cNvCxnSpPr>
            <p:nvPr/>
          </p:nvCxnSpPr>
          <p:spPr>
            <a:xfrm flipH="1" flipV="1">
              <a:off x="5799905" y="3149555"/>
              <a:ext cx="953800" cy="45999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Gerade Verbindung 192">
              <a:extLst>
                <a:ext uri="{FF2B5EF4-FFF2-40B4-BE49-F238E27FC236}">
                  <a16:creationId xmlns:a16="http://schemas.microsoft.com/office/drawing/2014/main" id="{DD01A665-CCD7-4AD5-ABAA-9F77E3B948BC}"/>
                </a:ext>
              </a:extLst>
            </p:cNvPr>
            <p:cNvCxnSpPr>
              <a:cxnSpLocks/>
              <a:endCxn id="90" idx="5"/>
            </p:cNvCxnSpPr>
            <p:nvPr/>
          </p:nvCxnSpPr>
          <p:spPr>
            <a:xfrm flipH="1" flipV="1">
              <a:off x="5894233" y="2950010"/>
              <a:ext cx="980893" cy="494254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59036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397"/>
    </mc:Choice>
    <mc:Fallback xmlns="">
      <p:transition spd="slow" advTm="1339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2" grpId="0" animBg="1"/>
      <p:bldP spid="52" grpId="0" animBg="1"/>
      <p:bldP spid="10" grpId="0"/>
      <p:bldP spid="84" grpId="0"/>
      <p:bldP spid="8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Abgerundetes Rechteck 96"/>
          <p:cNvSpPr/>
          <p:nvPr/>
        </p:nvSpPr>
        <p:spPr>
          <a:xfrm>
            <a:off x="370136" y="224645"/>
            <a:ext cx="8403728" cy="640870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tabLst>
                <a:tab pos="2962275" algn="l"/>
                <a:tab pos="5738813" algn="r"/>
              </a:tabLst>
            </a:pPr>
            <a:r>
              <a:rPr lang="en-GB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University of Cologne</a:t>
            </a:r>
            <a:r>
              <a:rPr lang="en-GB" sz="2000" b="1" dirty="0"/>
              <a:t>     </a:t>
            </a:r>
          </a:p>
          <a:p>
            <a:pPr>
              <a:tabLst>
                <a:tab pos="2962275" algn="l"/>
                <a:tab pos="5738813" algn="r"/>
              </a:tabLst>
            </a:pPr>
            <a:r>
              <a:rPr lang="en-GB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Department of Geosciences</a:t>
            </a:r>
          </a:p>
          <a:p>
            <a:pPr>
              <a:tabLst>
                <a:tab pos="2962275" algn="l"/>
                <a:tab pos="5738813" algn="r"/>
              </a:tabLst>
            </a:pPr>
            <a:r>
              <a:rPr lang="en-GB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</a:t>
            </a: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0" name="Abgerundetes Rechteck 199"/>
          <p:cNvSpPr/>
          <p:nvPr/>
        </p:nvSpPr>
        <p:spPr>
          <a:xfrm>
            <a:off x="531718" y="1683755"/>
            <a:ext cx="8098130" cy="4805583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tabLst>
                <a:tab pos="2962275" algn="l"/>
                <a:tab pos="5738813" algn="r"/>
              </a:tabLst>
            </a:pPr>
            <a:endParaRPr lang="en-GB" sz="1400" dirty="0"/>
          </a:p>
          <a:p>
            <a:pPr>
              <a:tabLst>
                <a:tab pos="2962275" algn="l"/>
                <a:tab pos="5738813" algn="r"/>
              </a:tabLst>
            </a:pPr>
            <a:endParaRPr lang="en-GB" dirty="0"/>
          </a:p>
          <a:p>
            <a:pPr>
              <a:tabLst>
                <a:tab pos="2962275" algn="l"/>
                <a:tab pos="5738813" algn="r"/>
              </a:tabLst>
            </a:pPr>
            <a:endParaRPr lang="en-GB" dirty="0"/>
          </a:p>
          <a:p>
            <a:pPr>
              <a:tabLst>
                <a:tab pos="2962275" algn="l"/>
                <a:tab pos="5738813" algn="r"/>
              </a:tabLst>
            </a:pPr>
            <a:endParaRPr lang="en-GB" dirty="0"/>
          </a:p>
          <a:p>
            <a:pPr>
              <a:tabLst>
                <a:tab pos="2962275" algn="l"/>
                <a:tab pos="5738813" algn="r"/>
              </a:tabLst>
            </a:pPr>
            <a:r>
              <a:rPr lang="en-GB" dirty="0"/>
              <a:t>For further information about doctoral candidate representation for GSGS members, visit </a:t>
            </a:r>
            <a:r>
              <a:rPr lang="en-GB" dirty="0">
                <a:hlinkClick r:id="rId3"/>
              </a:rPr>
              <a:t>https://geosciences.uni-koeln.de/gsgs/doctoral-candidate-representation</a:t>
            </a:r>
            <a:endParaRPr lang="en-GB" dirty="0"/>
          </a:p>
          <a:p>
            <a:pPr>
              <a:tabLst>
                <a:tab pos="2962275" algn="l"/>
                <a:tab pos="5738813" algn="r"/>
              </a:tabLst>
            </a:pPr>
            <a:endParaRPr lang="en-GB" dirty="0"/>
          </a:p>
          <a:p>
            <a:pPr>
              <a:tabLst>
                <a:tab pos="2962275" algn="l"/>
                <a:tab pos="5738813" algn="r"/>
              </a:tabLst>
            </a:pPr>
            <a:r>
              <a:rPr lang="en-GB" dirty="0"/>
              <a:t>For information about activities of the GSGS Doctoral Council, check their page in the GSGS wiki: </a:t>
            </a:r>
            <a:r>
              <a:rPr lang="en-GB" dirty="0">
                <a:hlinkClick r:id="rId4"/>
              </a:rPr>
              <a:t>https://wiki.uni-koeln.de/!gsgs/</a:t>
            </a:r>
            <a:endParaRPr lang="en-GB" dirty="0"/>
          </a:p>
          <a:p>
            <a:pPr>
              <a:tabLst>
                <a:tab pos="2962275" algn="l"/>
                <a:tab pos="5738813" algn="r"/>
              </a:tabLst>
            </a:pPr>
            <a:endParaRPr lang="en-GB" dirty="0"/>
          </a:p>
        </p:txBody>
      </p:sp>
      <p:sp>
        <p:nvSpPr>
          <p:cNvPr id="196" name="Slide Number Placeholder 19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2A39F-551D-4A34-9FB1-903C1B515546}" type="slidenum">
              <a:rPr lang="de-DE" smtClean="0"/>
              <a:pPr/>
              <a:t>7</a:t>
            </a:fld>
            <a:endParaRPr lang="de-DE"/>
          </a:p>
        </p:txBody>
      </p:sp>
      <p:pic>
        <p:nvPicPr>
          <p:cNvPr id="197" name="Grafik 19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125" y="2032533"/>
            <a:ext cx="1643788" cy="561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662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64"/>
    </mc:Choice>
    <mc:Fallback xmlns="">
      <p:transition spd="slow" advTm="7664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|6.9"/>
</p:tagLst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501</Words>
  <Application>Microsoft Office PowerPoint</Application>
  <PresentationFormat>Bildschirmpräsentation (4:3)</PresentationFormat>
  <Paragraphs>125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Calibri</vt:lpstr>
      <vt:lpstr>Larissa</vt:lpstr>
      <vt:lpstr>#2: The representation of doctoral candidates of …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vitero</dc:creator>
  <cp:lastModifiedBy>Karin Boessenkool</cp:lastModifiedBy>
  <cp:revision>610</cp:revision>
  <cp:lastPrinted>2020-10-16T10:49:16Z</cp:lastPrinted>
  <dcterms:created xsi:type="dcterms:W3CDTF">2014-04-16T12:15:56Z</dcterms:created>
  <dcterms:modified xsi:type="dcterms:W3CDTF">2021-06-01T08:25:41Z</dcterms:modified>
</cp:coreProperties>
</file>